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Nunito"/>
      <p:regular r:id="rId19"/>
      <p:bold r:id="rId20"/>
      <p:italic r:id="rId21"/>
      <p:boldItalic r:id="rId22"/>
    </p:embeddedFont>
    <p:embeddedFont>
      <p:font typeface="Maven Pro"/>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FC350EA-6917-4EA9-B182-9A4FAB473690}">
  <a:tblStyle styleId="{EFC350EA-6917-4EA9-B182-9A4FAB47369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bold.fntdata"/><Relationship Id="rId11" Type="http://schemas.openxmlformats.org/officeDocument/2006/relationships/slide" Target="slides/slide5.xml"/><Relationship Id="rId22" Type="http://schemas.openxmlformats.org/officeDocument/2006/relationships/font" Target="fonts/Nunito-boldItalic.fntdata"/><Relationship Id="rId10" Type="http://schemas.openxmlformats.org/officeDocument/2006/relationships/slide" Target="slides/slide4.xml"/><Relationship Id="rId21" Type="http://schemas.openxmlformats.org/officeDocument/2006/relationships/font" Target="fonts/Nunito-italic.fntdata"/><Relationship Id="rId13" Type="http://schemas.openxmlformats.org/officeDocument/2006/relationships/slide" Target="slides/slide7.xml"/><Relationship Id="rId24" Type="http://schemas.openxmlformats.org/officeDocument/2006/relationships/font" Target="fonts/MavenPro-bold.fntdata"/><Relationship Id="rId12" Type="http://schemas.openxmlformats.org/officeDocument/2006/relationships/slide" Target="slides/slide6.xml"/><Relationship Id="rId23" Type="http://schemas.openxmlformats.org/officeDocument/2006/relationships/font" Target="fonts/MavenPr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Nunito-regular.fntdata"/><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jpg>
</file>

<file path=ppt/media/image11.gif>
</file>

<file path=ppt/media/image12.gif>
</file>

<file path=ppt/media/image13.gif>
</file>

<file path=ppt/media/image14.gif>
</file>

<file path=ppt/media/image2.png>
</file>

<file path=ppt/media/image3.png>
</file>

<file path=ppt/media/image4.png>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a5de0b6cf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a5de0b6cf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a5de0b6cf1_0_2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a5de0b6cf1_0_2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b0683590ab_5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b0683590ab_5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b0683590ab_5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b0683590ab_5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a5de0b6cf1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a5de0b6cf1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zh-CN"/>
              <a:t>The exploration of the unknown world has always been the subject and the goal of human science progress. The most intuitive way to explore is to collect samples and conduct research. There may be some danger in many unknown areas, so operating machines and robots instead of sending people would be a good choice.</a:t>
            </a:r>
            <a:endParaRPr/>
          </a:p>
          <a:p>
            <a:pPr indent="0" lvl="0" marL="0" rtl="0" algn="l">
              <a:spcBef>
                <a:spcPts val="0"/>
              </a:spcBef>
              <a:spcAft>
                <a:spcPts val="0"/>
              </a:spcAft>
              <a:buNone/>
            </a:pPr>
            <a:r>
              <a:rPr lang="zh-CN"/>
              <a:t>	The deep sea and outer space environment have been a hot topic in current scientific exploration since last two century. </a:t>
            </a:r>
            <a:r>
              <a:rPr lang="zh-CN">
                <a:solidFill>
                  <a:schemeClr val="dk1"/>
                </a:solidFill>
              </a:rPr>
              <a:t>Our design is mainly to achieve the function of grabbing objects and realize the goal of collecting.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457200" rtl="0" algn="l">
              <a:spcBef>
                <a:spcPts val="0"/>
              </a:spcBef>
              <a:spcAft>
                <a:spcPts val="0"/>
              </a:spcAft>
              <a:buClr>
                <a:schemeClr val="dk1"/>
              </a:buClr>
              <a:buSzPts val="1100"/>
              <a:buFont typeface="Arial"/>
              <a:buNone/>
            </a:pPr>
            <a:r>
              <a:rPr i="1" lang="zh-CN" sz="900">
                <a:solidFill>
                  <a:srgbClr val="6D9EEB"/>
                </a:solidFill>
                <a:latin typeface="Georgia"/>
                <a:ea typeface="Georgia"/>
                <a:cs typeface="Georgia"/>
                <a:sym typeface="Georgia"/>
              </a:rPr>
              <a:t>Usually, the above jobs are done by robot with wheels which is efficient and easy. However, with ...</a:t>
            </a:r>
            <a:endParaRPr i="1" sz="900">
              <a:solidFill>
                <a:srgbClr val="6D9EEB"/>
              </a:solidFill>
              <a:latin typeface="Georgia"/>
              <a:ea typeface="Georgia"/>
              <a:cs typeface="Georgia"/>
              <a:sym typeface="Georgia"/>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af73abc88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af73abc88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zh-CN"/>
              <a:t>The exploration of the unknown world has always been the subject and the goal of human science progress. The most intuitive way to explore is to collect samples and conduct research. There may be some danger in many unknown areas, so operating machines and robots instead of sending people would be a good choice.</a:t>
            </a:r>
            <a:endParaRPr/>
          </a:p>
          <a:p>
            <a:pPr indent="0" lvl="0" marL="0" rtl="0" algn="l">
              <a:spcBef>
                <a:spcPts val="0"/>
              </a:spcBef>
              <a:spcAft>
                <a:spcPts val="0"/>
              </a:spcAft>
              <a:buNone/>
            </a:pPr>
            <a:r>
              <a:rPr lang="zh-CN"/>
              <a:t>	The deep sea and outer space environment have been a hot topic in current scientific exploration since last two century. </a:t>
            </a:r>
            <a:r>
              <a:rPr lang="zh-CN">
                <a:solidFill>
                  <a:schemeClr val="dk1"/>
                </a:solidFill>
              </a:rPr>
              <a:t>Our design is mainly to achieve the function of grabbing objects and realize the goal of collecting.</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b0683590ab_5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b0683590ab_5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a5de0b6cf1_0_2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a5de0b6cf1_0_2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zh-CN"/>
              <a:t>The exploration of the unknown world has always been the subject and the goal of human science progress. The most intuitive way to explore is to collect samples and conduct research. There may be some danger in many unknown areas, so operating machines and robots instead of sending people would be a good choice.</a:t>
            </a:r>
            <a:endParaRPr/>
          </a:p>
          <a:p>
            <a:pPr indent="0" lvl="0" marL="0" rtl="0" algn="l">
              <a:spcBef>
                <a:spcPts val="0"/>
              </a:spcBef>
              <a:spcAft>
                <a:spcPts val="0"/>
              </a:spcAft>
              <a:buNone/>
            </a:pPr>
            <a:r>
              <a:rPr lang="zh-CN"/>
              <a:t>	The deep sea and outer space environment have been a hot topic in current scientific exploration since last two century. </a:t>
            </a:r>
            <a:r>
              <a:rPr lang="zh-CN">
                <a:solidFill>
                  <a:schemeClr val="dk1"/>
                </a:solidFill>
              </a:rPr>
              <a:t>Our design is mainly to achieve the function of grabbing objects and realize the goal of collecting.</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b0431cccda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b0431cccda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b0431cccd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b0431cccd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b0683590ab_5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b0683590ab_5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b01d124a31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b01d124a31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zh-CN"/>
              <a:t>The exploration of the unknown world has always been the subject and the goal of human science progress. The most intuitive way to explore is to collect samples and conduct research. There may be some danger in many unknown areas, so operating machines and robots instead of sending people would be a good choice.</a:t>
            </a:r>
            <a:endParaRPr/>
          </a:p>
          <a:p>
            <a:pPr indent="0" lvl="0" marL="0" rtl="0" algn="l">
              <a:spcBef>
                <a:spcPts val="0"/>
              </a:spcBef>
              <a:spcAft>
                <a:spcPts val="0"/>
              </a:spcAft>
              <a:buNone/>
            </a:pPr>
            <a:r>
              <a:rPr lang="zh-CN"/>
              <a:t>	The deep sea and outer space environment have been a hot topic in current scientific exploration since last two century. </a:t>
            </a:r>
            <a:r>
              <a:rPr lang="zh-CN">
                <a:solidFill>
                  <a:schemeClr val="dk1"/>
                </a:solidFill>
              </a:rPr>
              <a:t>Our design is mainly to achieve the function of grabbing objects and realize the goal of collecting.</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8000"/>
              <a:buNone/>
              <a:defRPr sz="8000">
                <a:solidFill>
                  <a:schemeClr val="lt1"/>
                </a:solidFill>
              </a:defRPr>
            </a:lvl1pPr>
            <a:lvl2pPr lvl="1" rtl="0" algn="ctr">
              <a:spcBef>
                <a:spcPts val="0"/>
              </a:spcBef>
              <a:spcAft>
                <a:spcPts val="0"/>
              </a:spcAft>
              <a:buClr>
                <a:schemeClr val="lt1"/>
              </a:buClr>
              <a:buSzPts val="8000"/>
              <a:buNone/>
              <a:defRPr sz="8000">
                <a:solidFill>
                  <a:schemeClr val="lt1"/>
                </a:solidFill>
              </a:defRPr>
            </a:lvl2pPr>
            <a:lvl3pPr lvl="2" rtl="0" algn="ctr">
              <a:spcBef>
                <a:spcPts val="0"/>
              </a:spcBef>
              <a:spcAft>
                <a:spcPts val="0"/>
              </a:spcAft>
              <a:buClr>
                <a:schemeClr val="lt1"/>
              </a:buClr>
              <a:buSzPts val="8000"/>
              <a:buNone/>
              <a:defRPr sz="8000">
                <a:solidFill>
                  <a:schemeClr val="lt1"/>
                </a:solidFill>
              </a:defRPr>
            </a:lvl3pPr>
            <a:lvl4pPr lvl="3" rtl="0" algn="ctr">
              <a:spcBef>
                <a:spcPts val="0"/>
              </a:spcBef>
              <a:spcAft>
                <a:spcPts val="0"/>
              </a:spcAft>
              <a:buClr>
                <a:schemeClr val="lt1"/>
              </a:buClr>
              <a:buSzPts val="8000"/>
              <a:buNone/>
              <a:defRPr sz="8000">
                <a:solidFill>
                  <a:schemeClr val="lt1"/>
                </a:solidFill>
              </a:defRPr>
            </a:lvl4pPr>
            <a:lvl5pPr lvl="4" rtl="0" algn="ctr">
              <a:spcBef>
                <a:spcPts val="0"/>
              </a:spcBef>
              <a:spcAft>
                <a:spcPts val="0"/>
              </a:spcAft>
              <a:buClr>
                <a:schemeClr val="lt1"/>
              </a:buClr>
              <a:buSzPts val="8000"/>
              <a:buNone/>
              <a:defRPr sz="8000">
                <a:solidFill>
                  <a:schemeClr val="lt1"/>
                </a:solidFill>
              </a:defRPr>
            </a:lvl5pPr>
            <a:lvl6pPr lvl="5" rtl="0" algn="ctr">
              <a:spcBef>
                <a:spcPts val="0"/>
              </a:spcBef>
              <a:spcAft>
                <a:spcPts val="0"/>
              </a:spcAft>
              <a:buClr>
                <a:schemeClr val="lt1"/>
              </a:buClr>
              <a:buSzPts val="8000"/>
              <a:buNone/>
              <a:defRPr sz="8000">
                <a:solidFill>
                  <a:schemeClr val="lt1"/>
                </a:solidFill>
              </a:defRPr>
            </a:lvl6pPr>
            <a:lvl7pPr lvl="6" rtl="0" algn="ctr">
              <a:spcBef>
                <a:spcPts val="0"/>
              </a:spcBef>
              <a:spcAft>
                <a:spcPts val="0"/>
              </a:spcAft>
              <a:buClr>
                <a:schemeClr val="lt1"/>
              </a:buClr>
              <a:buSzPts val="8000"/>
              <a:buNone/>
              <a:defRPr sz="8000">
                <a:solidFill>
                  <a:schemeClr val="lt1"/>
                </a:solidFill>
              </a:defRPr>
            </a:lvl7pPr>
            <a:lvl8pPr lvl="7" rtl="0" algn="ctr">
              <a:spcBef>
                <a:spcPts val="0"/>
              </a:spcBef>
              <a:spcAft>
                <a:spcPts val="0"/>
              </a:spcAft>
              <a:buClr>
                <a:schemeClr val="lt1"/>
              </a:buClr>
              <a:buSzPts val="8000"/>
              <a:buNone/>
              <a:defRPr sz="8000">
                <a:solidFill>
                  <a:schemeClr val="lt1"/>
                </a:solidFill>
              </a:defRPr>
            </a:lvl8pPr>
            <a:lvl9pPr lvl="8" rtl="0"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rtl="0" algn="ctr">
              <a:spcBef>
                <a:spcPts val="0"/>
              </a:spcBef>
              <a:spcAft>
                <a:spcPts val="0"/>
              </a:spcAft>
              <a:buClr>
                <a:schemeClr val="lt1"/>
              </a:buClr>
              <a:buSzPts val="1300"/>
              <a:buChar char="●"/>
              <a:defRPr>
                <a:solidFill>
                  <a:schemeClr val="lt1"/>
                </a:solidFill>
              </a:defRPr>
            </a:lvl1pPr>
            <a:lvl2pPr indent="-298450" lvl="1" marL="914400" rtl="0" algn="ctr">
              <a:spcBef>
                <a:spcPts val="1600"/>
              </a:spcBef>
              <a:spcAft>
                <a:spcPts val="0"/>
              </a:spcAft>
              <a:buClr>
                <a:schemeClr val="lt1"/>
              </a:buClr>
              <a:buSzPts val="1100"/>
              <a:buChar char="○"/>
              <a:defRPr>
                <a:solidFill>
                  <a:schemeClr val="lt1"/>
                </a:solidFill>
              </a:defRPr>
            </a:lvl2pPr>
            <a:lvl3pPr indent="-298450" lvl="2" marL="1371600" rtl="0" algn="ctr">
              <a:spcBef>
                <a:spcPts val="1600"/>
              </a:spcBef>
              <a:spcAft>
                <a:spcPts val="0"/>
              </a:spcAft>
              <a:buClr>
                <a:schemeClr val="lt1"/>
              </a:buClr>
              <a:buSzPts val="1100"/>
              <a:buChar char="■"/>
              <a:defRPr>
                <a:solidFill>
                  <a:schemeClr val="lt1"/>
                </a:solidFill>
              </a:defRPr>
            </a:lvl3pPr>
            <a:lvl4pPr indent="-298450" lvl="3" marL="1828800" rtl="0" algn="ctr">
              <a:spcBef>
                <a:spcPts val="1600"/>
              </a:spcBef>
              <a:spcAft>
                <a:spcPts val="0"/>
              </a:spcAft>
              <a:buClr>
                <a:schemeClr val="lt1"/>
              </a:buClr>
              <a:buSzPts val="1100"/>
              <a:buChar char="●"/>
              <a:defRPr>
                <a:solidFill>
                  <a:schemeClr val="lt1"/>
                </a:solidFill>
              </a:defRPr>
            </a:lvl4pPr>
            <a:lvl5pPr indent="-298450" lvl="4" marL="2286000" rtl="0" algn="ctr">
              <a:spcBef>
                <a:spcPts val="1600"/>
              </a:spcBef>
              <a:spcAft>
                <a:spcPts val="0"/>
              </a:spcAft>
              <a:buClr>
                <a:schemeClr val="lt1"/>
              </a:buClr>
              <a:buSzPts val="1100"/>
              <a:buChar char="○"/>
              <a:defRPr>
                <a:solidFill>
                  <a:schemeClr val="lt1"/>
                </a:solidFill>
              </a:defRPr>
            </a:lvl5pPr>
            <a:lvl6pPr indent="-298450" lvl="5" marL="2743200" rtl="0" algn="ctr">
              <a:spcBef>
                <a:spcPts val="1600"/>
              </a:spcBef>
              <a:spcAft>
                <a:spcPts val="0"/>
              </a:spcAft>
              <a:buClr>
                <a:schemeClr val="lt1"/>
              </a:buClr>
              <a:buSzPts val="1100"/>
              <a:buChar char="■"/>
              <a:defRPr>
                <a:solidFill>
                  <a:schemeClr val="lt1"/>
                </a:solidFill>
              </a:defRPr>
            </a:lvl6pPr>
            <a:lvl7pPr indent="-298450" lvl="6" marL="3200400" rtl="0" algn="ctr">
              <a:spcBef>
                <a:spcPts val="1600"/>
              </a:spcBef>
              <a:spcAft>
                <a:spcPts val="0"/>
              </a:spcAft>
              <a:buClr>
                <a:schemeClr val="lt1"/>
              </a:buClr>
              <a:buSzPts val="1100"/>
              <a:buChar char="●"/>
              <a:defRPr>
                <a:solidFill>
                  <a:schemeClr val="lt1"/>
                </a:solidFill>
              </a:defRPr>
            </a:lvl7pPr>
            <a:lvl8pPr indent="-298450" lvl="7" marL="3657600" rtl="0" algn="ctr">
              <a:spcBef>
                <a:spcPts val="1600"/>
              </a:spcBef>
              <a:spcAft>
                <a:spcPts val="0"/>
              </a:spcAft>
              <a:buClr>
                <a:schemeClr val="lt1"/>
              </a:buClr>
              <a:buSzPts val="1100"/>
              <a:buChar char="○"/>
              <a:defRPr>
                <a:solidFill>
                  <a:schemeClr val="lt1"/>
                </a:solidFill>
              </a:defRPr>
            </a:lvl8pPr>
            <a:lvl9pPr indent="-298450" lvl="8" marL="4114800" rtl="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自定义布局">
  <p:cSld name="AUTOLAYOUT">
    <p:bg>
      <p:bgPr>
        <a:solidFill>
          <a:srgbClr val="FFFFFF"/>
        </a:solidFill>
      </p:bgPr>
    </p:bg>
    <p:spTree>
      <p:nvGrpSpPr>
        <p:cNvPr id="273" name="Shape 273"/>
        <p:cNvGrpSpPr/>
        <p:nvPr/>
      </p:nvGrpSpPr>
      <p:grpSpPr>
        <a:xfrm>
          <a:off x="0" y="0"/>
          <a:ext cx="0" cy="0"/>
          <a:chOff x="0" y="0"/>
          <a:chExt cx="0" cy="0"/>
        </a:xfrm>
      </p:grpSpPr>
      <p:sp>
        <p:nvSpPr>
          <p:cNvPr id="274" name="Google Shape;274;p13"/>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3"/>
          <p:cNvSpPr txBox="1"/>
          <p:nvPr>
            <p:ph type="title"/>
          </p:nvPr>
        </p:nvSpPr>
        <p:spPr>
          <a:xfrm>
            <a:off x="836400" y="769175"/>
            <a:ext cx="7490400" cy="15774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3600"/>
              <a:buNone/>
              <a:defRPr sz="3600">
                <a:solidFill>
                  <a:schemeClr val="lt1"/>
                </a:solidFill>
              </a:defRPr>
            </a:lvl1pPr>
            <a:lvl2pPr lvl="1" rtl="0" algn="ctr">
              <a:lnSpc>
                <a:spcPct val="100000"/>
              </a:lnSpc>
              <a:spcBef>
                <a:spcPts val="0"/>
              </a:spcBef>
              <a:spcAft>
                <a:spcPts val="0"/>
              </a:spcAft>
              <a:buClr>
                <a:schemeClr val="lt1"/>
              </a:buClr>
              <a:buSzPts val="3600"/>
              <a:buNone/>
              <a:defRPr sz="3600">
                <a:solidFill>
                  <a:schemeClr val="lt1"/>
                </a:solidFill>
              </a:defRPr>
            </a:lvl2pPr>
            <a:lvl3pPr lvl="2" rtl="0" algn="ctr">
              <a:lnSpc>
                <a:spcPct val="100000"/>
              </a:lnSpc>
              <a:spcBef>
                <a:spcPts val="0"/>
              </a:spcBef>
              <a:spcAft>
                <a:spcPts val="0"/>
              </a:spcAft>
              <a:buClr>
                <a:schemeClr val="lt1"/>
              </a:buClr>
              <a:buSzPts val="3600"/>
              <a:buNone/>
              <a:defRPr sz="3600">
                <a:solidFill>
                  <a:schemeClr val="lt1"/>
                </a:solidFill>
              </a:defRPr>
            </a:lvl3pPr>
            <a:lvl4pPr lvl="3" rtl="0" algn="ctr">
              <a:lnSpc>
                <a:spcPct val="100000"/>
              </a:lnSpc>
              <a:spcBef>
                <a:spcPts val="0"/>
              </a:spcBef>
              <a:spcAft>
                <a:spcPts val="0"/>
              </a:spcAft>
              <a:buClr>
                <a:schemeClr val="lt1"/>
              </a:buClr>
              <a:buSzPts val="3600"/>
              <a:buNone/>
              <a:defRPr sz="3600">
                <a:solidFill>
                  <a:schemeClr val="lt1"/>
                </a:solidFill>
              </a:defRPr>
            </a:lvl4pPr>
            <a:lvl5pPr lvl="4" rtl="0" algn="ctr">
              <a:lnSpc>
                <a:spcPct val="100000"/>
              </a:lnSpc>
              <a:spcBef>
                <a:spcPts val="0"/>
              </a:spcBef>
              <a:spcAft>
                <a:spcPts val="0"/>
              </a:spcAft>
              <a:buClr>
                <a:schemeClr val="lt1"/>
              </a:buClr>
              <a:buSzPts val="3600"/>
              <a:buNone/>
              <a:defRPr sz="3600">
                <a:solidFill>
                  <a:schemeClr val="lt1"/>
                </a:solidFill>
              </a:defRPr>
            </a:lvl5pPr>
            <a:lvl6pPr lvl="5" rtl="0" algn="ctr">
              <a:lnSpc>
                <a:spcPct val="100000"/>
              </a:lnSpc>
              <a:spcBef>
                <a:spcPts val="0"/>
              </a:spcBef>
              <a:spcAft>
                <a:spcPts val="0"/>
              </a:spcAft>
              <a:buClr>
                <a:schemeClr val="lt1"/>
              </a:buClr>
              <a:buSzPts val="3600"/>
              <a:buNone/>
              <a:defRPr sz="3600">
                <a:solidFill>
                  <a:schemeClr val="lt1"/>
                </a:solidFill>
              </a:defRPr>
            </a:lvl6pPr>
            <a:lvl7pPr lvl="6" rtl="0" algn="ctr">
              <a:lnSpc>
                <a:spcPct val="100000"/>
              </a:lnSpc>
              <a:spcBef>
                <a:spcPts val="0"/>
              </a:spcBef>
              <a:spcAft>
                <a:spcPts val="0"/>
              </a:spcAft>
              <a:buClr>
                <a:schemeClr val="lt1"/>
              </a:buClr>
              <a:buSzPts val="3600"/>
              <a:buNone/>
              <a:defRPr sz="3600">
                <a:solidFill>
                  <a:schemeClr val="lt1"/>
                </a:solidFill>
              </a:defRPr>
            </a:lvl7pPr>
            <a:lvl8pPr lvl="7" rtl="0" algn="ctr">
              <a:lnSpc>
                <a:spcPct val="100000"/>
              </a:lnSpc>
              <a:spcBef>
                <a:spcPts val="0"/>
              </a:spcBef>
              <a:spcAft>
                <a:spcPts val="0"/>
              </a:spcAft>
              <a:buClr>
                <a:schemeClr val="lt1"/>
              </a:buClr>
              <a:buSzPts val="3600"/>
              <a:buNone/>
              <a:defRPr sz="3600">
                <a:solidFill>
                  <a:schemeClr val="lt1"/>
                </a:solidFill>
              </a:defRPr>
            </a:lvl8pPr>
            <a:lvl9pPr lvl="8" rtl="0" algn="ctr">
              <a:lnSpc>
                <a:spcPct val="100000"/>
              </a:lnSpc>
              <a:spcBef>
                <a:spcPts val="0"/>
              </a:spcBef>
              <a:spcAft>
                <a:spcPts val="0"/>
              </a:spcAft>
              <a:buClr>
                <a:schemeClr val="lt1"/>
              </a:buClr>
              <a:buSzPts val="3600"/>
              <a:buNone/>
              <a:defRPr sz="3600">
                <a:solidFill>
                  <a:schemeClr val="lt1"/>
                </a:solidFill>
              </a:defRPr>
            </a:lvl9pPr>
          </a:lstStyle>
          <a:p/>
        </p:txBody>
      </p:sp>
      <p:sp>
        <p:nvSpPr>
          <p:cNvPr id="276" name="Google Shape;276;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chemeClr val="lt1"/>
                </a:solidFill>
              </a:defRPr>
            </a:lvl1pPr>
            <a:lvl2pPr lvl="1" rtl="0" algn="r">
              <a:lnSpc>
                <a:spcPct val="100000"/>
              </a:lnSpc>
              <a:spcAft>
                <a:spcPts val="0"/>
              </a:spcAft>
              <a:buNone/>
              <a:defRPr sz="1000">
                <a:solidFill>
                  <a:schemeClr val="lt1"/>
                </a:solidFill>
              </a:defRPr>
            </a:lvl2pPr>
            <a:lvl3pPr lvl="2" rtl="0" algn="r">
              <a:lnSpc>
                <a:spcPct val="100000"/>
              </a:lnSpc>
              <a:spcAft>
                <a:spcPts val="0"/>
              </a:spcAft>
              <a:buNone/>
              <a:defRPr sz="1000">
                <a:solidFill>
                  <a:schemeClr val="lt1"/>
                </a:solidFill>
              </a:defRPr>
            </a:lvl3pPr>
            <a:lvl4pPr lvl="3" rtl="0" algn="r">
              <a:lnSpc>
                <a:spcPct val="100000"/>
              </a:lnSpc>
              <a:spcAft>
                <a:spcPts val="0"/>
              </a:spcAft>
              <a:buNone/>
              <a:defRPr sz="1000">
                <a:solidFill>
                  <a:schemeClr val="lt1"/>
                </a:solidFill>
              </a:defRPr>
            </a:lvl4pPr>
            <a:lvl5pPr lvl="4" rtl="0" algn="r">
              <a:lnSpc>
                <a:spcPct val="100000"/>
              </a:lnSpc>
              <a:spcAft>
                <a:spcPts val="0"/>
              </a:spcAft>
              <a:buNone/>
              <a:defRPr sz="1000">
                <a:solidFill>
                  <a:schemeClr val="lt1"/>
                </a:solidFill>
              </a:defRPr>
            </a:lvl5pPr>
            <a:lvl6pPr lvl="5" rtl="0" algn="r">
              <a:lnSpc>
                <a:spcPct val="100000"/>
              </a:lnSpc>
              <a:spcAft>
                <a:spcPts val="0"/>
              </a:spcAft>
              <a:buNone/>
              <a:defRPr sz="1000">
                <a:solidFill>
                  <a:schemeClr val="lt1"/>
                </a:solidFill>
              </a:defRPr>
            </a:lvl6pPr>
            <a:lvl7pPr lvl="6" rtl="0" algn="r">
              <a:lnSpc>
                <a:spcPct val="100000"/>
              </a:lnSpc>
              <a:spcAft>
                <a:spcPts val="0"/>
              </a:spcAft>
              <a:buNone/>
              <a:defRPr sz="1000">
                <a:solidFill>
                  <a:schemeClr val="lt1"/>
                </a:solidFill>
              </a:defRPr>
            </a:lvl7pPr>
            <a:lvl8pPr lvl="7" rtl="0" algn="r">
              <a:lnSpc>
                <a:spcPct val="100000"/>
              </a:lnSpc>
              <a:spcAft>
                <a:spcPts val="0"/>
              </a:spcAft>
              <a:buNone/>
              <a:defRPr sz="1000">
                <a:solidFill>
                  <a:schemeClr val="lt1"/>
                </a:solidFill>
              </a:defRPr>
            </a:lvl8pPr>
            <a:lvl9pPr lvl="8" rtl="0"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rtl="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2"/>
                </a:solidFill>
                <a:latin typeface="Nunito"/>
                <a:ea typeface="Nunito"/>
                <a:cs typeface="Nunito"/>
                <a:sym typeface="Nunito"/>
              </a:defRPr>
            </a:lvl1pPr>
            <a:lvl2pPr lvl="1" rtl="0" algn="r">
              <a:buNone/>
              <a:defRPr sz="900">
                <a:solidFill>
                  <a:schemeClr val="dk2"/>
                </a:solidFill>
                <a:latin typeface="Nunito"/>
                <a:ea typeface="Nunito"/>
                <a:cs typeface="Nunito"/>
                <a:sym typeface="Nunito"/>
              </a:defRPr>
            </a:lvl2pPr>
            <a:lvl3pPr lvl="2" rtl="0" algn="r">
              <a:buNone/>
              <a:defRPr sz="900">
                <a:solidFill>
                  <a:schemeClr val="dk2"/>
                </a:solidFill>
                <a:latin typeface="Nunito"/>
                <a:ea typeface="Nunito"/>
                <a:cs typeface="Nunito"/>
                <a:sym typeface="Nunito"/>
              </a:defRPr>
            </a:lvl3pPr>
            <a:lvl4pPr lvl="3" rtl="0" algn="r">
              <a:buNone/>
              <a:defRPr sz="900">
                <a:solidFill>
                  <a:schemeClr val="dk2"/>
                </a:solidFill>
                <a:latin typeface="Nunito"/>
                <a:ea typeface="Nunito"/>
                <a:cs typeface="Nunito"/>
                <a:sym typeface="Nunito"/>
              </a:defRPr>
            </a:lvl4pPr>
            <a:lvl5pPr lvl="4" rtl="0" algn="r">
              <a:buNone/>
              <a:defRPr sz="900">
                <a:solidFill>
                  <a:schemeClr val="dk2"/>
                </a:solidFill>
                <a:latin typeface="Nunito"/>
                <a:ea typeface="Nunito"/>
                <a:cs typeface="Nunito"/>
                <a:sym typeface="Nunito"/>
              </a:defRPr>
            </a:lvl5pPr>
            <a:lvl6pPr lvl="5" rtl="0" algn="r">
              <a:buNone/>
              <a:defRPr sz="900">
                <a:solidFill>
                  <a:schemeClr val="dk2"/>
                </a:solidFill>
                <a:latin typeface="Nunito"/>
                <a:ea typeface="Nunito"/>
                <a:cs typeface="Nunito"/>
                <a:sym typeface="Nunito"/>
              </a:defRPr>
            </a:lvl6pPr>
            <a:lvl7pPr lvl="6" rtl="0" algn="r">
              <a:buNone/>
              <a:defRPr sz="900">
                <a:solidFill>
                  <a:schemeClr val="dk2"/>
                </a:solidFill>
                <a:latin typeface="Nunito"/>
                <a:ea typeface="Nunito"/>
                <a:cs typeface="Nunito"/>
                <a:sym typeface="Nunito"/>
              </a:defRPr>
            </a:lvl7pPr>
            <a:lvl8pPr lvl="7" rtl="0" algn="r">
              <a:buNone/>
              <a:defRPr sz="900">
                <a:solidFill>
                  <a:schemeClr val="dk2"/>
                </a:solidFill>
                <a:latin typeface="Nunito"/>
                <a:ea typeface="Nunito"/>
                <a:cs typeface="Nunito"/>
                <a:sym typeface="Nunito"/>
              </a:defRPr>
            </a:lvl8pPr>
            <a:lvl9pPr lvl="8" rtl="0"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0.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8.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1.gif"/><Relationship Id="rId4" Type="http://schemas.openxmlformats.org/officeDocument/2006/relationships/image" Target="../media/image5.gif"/><Relationship Id="rId5" Type="http://schemas.openxmlformats.org/officeDocument/2006/relationships/image" Target="../media/image14.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6.gif"/><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7.gif"/><Relationship Id="rId4" Type="http://schemas.openxmlformats.org/officeDocument/2006/relationships/image" Target="../media/image6.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3.gif"/><Relationship Id="rId4" Type="http://schemas.openxmlformats.org/officeDocument/2006/relationships/image" Target="../media/image12.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14"/>
          <p:cNvSpPr txBox="1"/>
          <p:nvPr>
            <p:ph type="title"/>
          </p:nvPr>
        </p:nvSpPr>
        <p:spPr>
          <a:xfrm>
            <a:off x="892500" y="208800"/>
            <a:ext cx="7359000" cy="16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zh-CN" sz="2800">
                <a:solidFill>
                  <a:srgbClr val="FFFFFF"/>
                </a:solidFill>
                <a:latin typeface="Georgia"/>
                <a:ea typeface="Georgia"/>
                <a:cs typeface="Georgia"/>
                <a:sym typeface="Georgia"/>
              </a:rPr>
              <a:t>Linkage Design Final Project</a:t>
            </a:r>
            <a:endParaRPr sz="2800">
              <a:solidFill>
                <a:srgbClr val="FFFFFF"/>
              </a:solidFill>
              <a:latin typeface="Georgia"/>
              <a:ea typeface="Georgia"/>
              <a:cs typeface="Georgia"/>
              <a:sym typeface="Georgia"/>
            </a:endParaRPr>
          </a:p>
          <a:p>
            <a:pPr indent="0" lvl="0" marL="0" rtl="0" algn="ctr">
              <a:spcBef>
                <a:spcPts val="0"/>
              </a:spcBef>
              <a:spcAft>
                <a:spcPts val="0"/>
              </a:spcAft>
              <a:buClr>
                <a:schemeClr val="dk1"/>
              </a:buClr>
              <a:buSzPts val="1100"/>
              <a:buFont typeface="Arial"/>
              <a:buNone/>
            </a:pPr>
            <a:r>
              <a:rPr lang="zh-CN" sz="2800">
                <a:solidFill>
                  <a:srgbClr val="FFFFFF"/>
                </a:solidFill>
                <a:latin typeface="Georgia"/>
                <a:ea typeface="Georgia"/>
                <a:cs typeface="Georgia"/>
                <a:sym typeface="Georgia"/>
              </a:rPr>
              <a:t>“4-Legs Walking Robot”</a:t>
            </a:r>
            <a:endParaRPr>
              <a:solidFill>
                <a:srgbClr val="FFFFFF"/>
              </a:solidFill>
              <a:latin typeface="Georgia"/>
              <a:ea typeface="Georgia"/>
              <a:cs typeface="Georgia"/>
              <a:sym typeface="Georgia"/>
            </a:endParaRPr>
          </a:p>
        </p:txBody>
      </p:sp>
      <p:sp>
        <p:nvSpPr>
          <p:cNvPr id="282" name="Google Shape;282;p14"/>
          <p:cNvSpPr txBox="1"/>
          <p:nvPr>
            <p:ph idx="4294967295" type="body"/>
          </p:nvPr>
        </p:nvSpPr>
        <p:spPr>
          <a:xfrm>
            <a:off x="311700" y="3615400"/>
            <a:ext cx="8520600" cy="1134600"/>
          </a:xfrm>
          <a:prstGeom prst="rect">
            <a:avLst/>
          </a:prstGeom>
        </p:spPr>
        <p:txBody>
          <a:bodyPr anchorCtr="0" anchor="t" bIns="91425" lIns="91425" spcFirstLastPara="1" rIns="91425" wrap="square" tIns="91425">
            <a:noAutofit/>
          </a:bodyPr>
          <a:lstStyle/>
          <a:p>
            <a:pPr indent="0" lvl="0" marL="0" rtl="0" algn="ctr">
              <a:lnSpc>
                <a:spcPct val="120000"/>
              </a:lnSpc>
              <a:spcBef>
                <a:spcPts val="0"/>
              </a:spcBef>
              <a:spcAft>
                <a:spcPts val="0"/>
              </a:spcAft>
              <a:buNone/>
            </a:pPr>
            <a:r>
              <a:rPr lang="zh-CN" sz="1500">
                <a:solidFill>
                  <a:srgbClr val="FFFFFF"/>
                </a:solidFill>
                <a:latin typeface="Georgia"/>
                <a:ea typeface="Georgia"/>
                <a:cs typeface="Georgia"/>
                <a:sym typeface="Georgia"/>
              </a:rPr>
              <a:t>14:650:455:01 Fall2020 DESIGN OF MECHANISMS </a:t>
            </a:r>
            <a:endParaRPr sz="1500">
              <a:solidFill>
                <a:srgbClr val="FFFFFF"/>
              </a:solidFill>
              <a:latin typeface="Georgia"/>
              <a:ea typeface="Georgia"/>
              <a:cs typeface="Georgia"/>
              <a:sym typeface="Georgia"/>
            </a:endParaRPr>
          </a:p>
          <a:p>
            <a:pPr indent="0" lvl="0" marL="0" rtl="0" algn="ctr">
              <a:spcBef>
                <a:spcPts val="0"/>
              </a:spcBef>
              <a:spcAft>
                <a:spcPts val="1600"/>
              </a:spcAft>
              <a:buNone/>
            </a:pPr>
            <a:r>
              <a:rPr lang="zh-CN" sz="1500">
                <a:solidFill>
                  <a:srgbClr val="FFFFFF"/>
                </a:solidFill>
                <a:latin typeface="Georgia"/>
                <a:ea typeface="Georgia"/>
                <a:cs typeface="Georgia"/>
                <a:sym typeface="Georgia"/>
              </a:rPr>
              <a:t>Group Members: </a:t>
            </a:r>
            <a:br>
              <a:rPr lang="zh-CN" sz="1500">
                <a:solidFill>
                  <a:srgbClr val="FFFFFF"/>
                </a:solidFill>
                <a:latin typeface="Georgia"/>
                <a:ea typeface="Georgia"/>
                <a:cs typeface="Georgia"/>
                <a:sym typeface="Georgia"/>
              </a:rPr>
            </a:br>
            <a:r>
              <a:rPr lang="zh-CN" sz="1500">
                <a:solidFill>
                  <a:srgbClr val="FFFFFF"/>
                </a:solidFill>
                <a:latin typeface="Georgia"/>
                <a:ea typeface="Georgia"/>
                <a:cs typeface="Georgia"/>
                <a:sym typeface="Georgia"/>
              </a:rPr>
              <a:t>Zhijing Hu, Pik Luen Li, Feihao Ding, Dawei Hu</a:t>
            </a:r>
            <a:endParaRPr sz="1500">
              <a:solidFill>
                <a:srgbClr val="FFFFFF"/>
              </a:solidFill>
              <a:latin typeface="Georgia"/>
              <a:ea typeface="Georgia"/>
              <a:cs typeface="Georgia"/>
              <a:sym typeface="Georgia"/>
            </a:endParaRPr>
          </a:p>
        </p:txBody>
      </p:sp>
      <p:pic>
        <p:nvPicPr>
          <p:cNvPr id="283" name="Google Shape;283;p14"/>
          <p:cNvPicPr preferRelativeResize="0"/>
          <p:nvPr/>
        </p:nvPicPr>
        <p:blipFill rotWithShape="1">
          <a:blip r:embed="rId3">
            <a:alphaModFix/>
          </a:blip>
          <a:srcRect b="19116" l="28672" r="14393" t="22919"/>
          <a:stretch/>
        </p:blipFill>
        <p:spPr>
          <a:xfrm>
            <a:off x="3022687" y="1615425"/>
            <a:ext cx="3098624" cy="1912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55" name="Shape 355"/>
        <p:cNvGrpSpPr/>
        <p:nvPr/>
      </p:nvGrpSpPr>
      <p:grpSpPr>
        <a:xfrm>
          <a:off x="0" y="0"/>
          <a:ext cx="0" cy="0"/>
          <a:chOff x="0" y="0"/>
          <a:chExt cx="0" cy="0"/>
        </a:xfrm>
      </p:grpSpPr>
      <p:sp>
        <p:nvSpPr>
          <p:cNvPr id="356" name="Google Shape;356;p23"/>
          <p:cNvSpPr txBox="1"/>
          <p:nvPr>
            <p:ph type="title"/>
          </p:nvPr>
        </p:nvSpPr>
        <p:spPr>
          <a:xfrm>
            <a:off x="332400" y="250350"/>
            <a:ext cx="4707300" cy="84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zh-CN" sz="2800">
                <a:latin typeface="Georgia"/>
                <a:ea typeface="Georgia"/>
                <a:cs typeface="Georgia"/>
                <a:sym typeface="Georgia"/>
              </a:rPr>
              <a:t>Conclusion</a:t>
            </a:r>
            <a:endParaRPr sz="2800">
              <a:latin typeface="Georgia"/>
              <a:ea typeface="Georgia"/>
              <a:cs typeface="Georgia"/>
              <a:sym typeface="Georgia"/>
            </a:endParaRPr>
          </a:p>
        </p:txBody>
      </p:sp>
      <p:sp>
        <p:nvSpPr>
          <p:cNvPr id="357" name="Google Shape;357;p23"/>
          <p:cNvSpPr txBox="1"/>
          <p:nvPr/>
        </p:nvSpPr>
        <p:spPr>
          <a:xfrm>
            <a:off x="474325" y="1096950"/>
            <a:ext cx="8249100" cy="39201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Georgia"/>
              <a:buChar char="●"/>
            </a:pPr>
            <a:r>
              <a:rPr b="1" lang="zh-CN" sz="1800">
                <a:solidFill>
                  <a:srgbClr val="FFFFFF"/>
                </a:solidFill>
                <a:latin typeface="Georgia"/>
                <a:ea typeface="Georgia"/>
                <a:cs typeface="Georgia"/>
                <a:sym typeface="Georgia"/>
              </a:rPr>
              <a:t>Lesson learned: </a:t>
            </a:r>
            <a:endParaRPr b="1" sz="1800">
              <a:solidFill>
                <a:srgbClr val="FFFFFF"/>
              </a:solidFill>
              <a:latin typeface="Georgia"/>
              <a:ea typeface="Georgia"/>
              <a:cs typeface="Georgia"/>
              <a:sym typeface="Georgia"/>
            </a:endParaRPr>
          </a:p>
          <a:p>
            <a:pPr indent="-342900" lvl="0" marL="914400" rtl="0" algn="l">
              <a:spcBef>
                <a:spcPts val="0"/>
              </a:spcBef>
              <a:spcAft>
                <a:spcPts val="0"/>
              </a:spcAft>
              <a:buClr>
                <a:srgbClr val="FFFFFF"/>
              </a:buClr>
              <a:buSzPts val="1800"/>
              <a:buFont typeface="Georgia"/>
              <a:buAutoNum type="arabicPeriod"/>
            </a:pPr>
            <a:r>
              <a:rPr lang="zh-CN" sz="1800">
                <a:solidFill>
                  <a:srgbClr val="FFFFFF"/>
                </a:solidFill>
                <a:latin typeface="Georgia"/>
                <a:ea typeface="Georgia"/>
                <a:cs typeface="Georgia"/>
                <a:sym typeface="Georgia"/>
              </a:rPr>
              <a:t>The position and velocity analysis of a four-bar linkage system;</a:t>
            </a:r>
            <a:endParaRPr sz="1800">
              <a:solidFill>
                <a:srgbClr val="FFFFFF"/>
              </a:solidFill>
              <a:latin typeface="Georgia"/>
              <a:ea typeface="Georgia"/>
              <a:cs typeface="Georgia"/>
              <a:sym typeface="Georgia"/>
            </a:endParaRPr>
          </a:p>
          <a:p>
            <a:pPr indent="-342900" lvl="0" marL="914400" rtl="0" algn="l">
              <a:spcBef>
                <a:spcPts val="0"/>
              </a:spcBef>
              <a:spcAft>
                <a:spcPts val="0"/>
              </a:spcAft>
              <a:buClr>
                <a:srgbClr val="FFFFFF"/>
              </a:buClr>
              <a:buSzPts val="1800"/>
              <a:buFont typeface="Georgia"/>
              <a:buAutoNum type="arabicPeriod"/>
            </a:pPr>
            <a:r>
              <a:rPr lang="zh-CN" sz="1800">
                <a:solidFill>
                  <a:srgbClr val="FFFFFF"/>
                </a:solidFill>
                <a:latin typeface="Georgia"/>
                <a:ea typeface="Georgia"/>
                <a:cs typeface="Georgia"/>
                <a:sym typeface="Georgia"/>
              </a:rPr>
              <a:t>Graphical synthesis for design system</a:t>
            </a:r>
            <a:endParaRPr sz="1800">
              <a:solidFill>
                <a:srgbClr val="FFFFFF"/>
              </a:solidFill>
              <a:latin typeface="Georgia"/>
              <a:ea typeface="Georgia"/>
              <a:cs typeface="Georgia"/>
              <a:sym typeface="Georgia"/>
            </a:endParaRPr>
          </a:p>
          <a:p>
            <a:pPr indent="-342900" lvl="0" marL="914400" rtl="0" algn="l">
              <a:spcBef>
                <a:spcPts val="0"/>
              </a:spcBef>
              <a:spcAft>
                <a:spcPts val="0"/>
              </a:spcAft>
              <a:buClr>
                <a:srgbClr val="FFFFFF"/>
              </a:buClr>
              <a:buSzPts val="1800"/>
              <a:buFont typeface="Georgia"/>
              <a:buAutoNum type="arabicPeriod"/>
            </a:pPr>
            <a:r>
              <a:rPr lang="zh-CN" sz="1800">
                <a:solidFill>
                  <a:srgbClr val="FFFFFF"/>
                </a:solidFill>
                <a:latin typeface="Georgia"/>
                <a:ea typeface="Georgia"/>
                <a:cs typeface="Georgia"/>
                <a:sym typeface="Georgia"/>
              </a:rPr>
              <a:t>Building linkage animation with Mechanical Expression;</a:t>
            </a:r>
            <a:endParaRPr sz="1800">
              <a:solidFill>
                <a:srgbClr val="FFFFFF"/>
              </a:solidFill>
              <a:latin typeface="Georgia"/>
              <a:ea typeface="Georgia"/>
              <a:cs typeface="Georgia"/>
              <a:sym typeface="Georgia"/>
            </a:endParaRPr>
          </a:p>
          <a:p>
            <a:pPr indent="-342900" lvl="0" marL="914400" rtl="0" algn="l">
              <a:spcBef>
                <a:spcPts val="0"/>
              </a:spcBef>
              <a:spcAft>
                <a:spcPts val="0"/>
              </a:spcAft>
              <a:buClr>
                <a:srgbClr val="FFFFFF"/>
              </a:buClr>
              <a:buSzPts val="1800"/>
              <a:buFont typeface="Georgia"/>
              <a:buAutoNum type="arabicPeriod"/>
            </a:pPr>
            <a:r>
              <a:rPr lang="zh-CN" sz="1800">
                <a:solidFill>
                  <a:srgbClr val="FFFFFF"/>
                </a:solidFill>
                <a:latin typeface="Georgia"/>
                <a:ea typeface="Georgia"/>
                <a:cs typeface="Georgia"/>
                <a:sym typeface="Georgia"/>
              </a:rPr>
              <a:t>Analysing linkage system using Matlab, SolidWorks;</a:t>
            </a:r>
            <a:endParaRPr sz="1800">
              <a:solidFill>
                <a:srgbClr val="FFFFFF"/>
              </a:solidFill>
              <a:latin typeface="Georgia"/>
              <a:ea typeface="Georgia"/>
              <a:cs typeface="Georgia"/>
              <a:sym typeface="Georgia"/>
            </a:endParaRPr>
          </a:p>
          <a:p>
            <a:pPr indent="-342900" lvl="0" marL="914400" rtl="0" algn="l">
              <a:spcBef>
                <a:spcPts val="0"/>
              </a:spcBef>
              <a:spcAft>
                <a:spcPts val="0"/>
              </a:spcAft>
              <a:buClr>
                <a:srgbClr val="FFFFFF"/>
              </a:buClr>
              <a:buSzPts val="1800"/>
              <a:buFont typeface="Georgia"/>
              <a:buAutoNum type="arabicPeriod"/>
            </a:pPr>
            <a:r>
              <a:rPr lang="zh-CN" sz="1800">
                <a:solidFill>
                  <a:srgbClr val="FFFFFF"/>
                </a:solidFill>
                <a:latin typeface="Georgia"/>
                <a:ea typeface="Georgia"/>
                <a:cs typeface="Georgia"/>
                <a:sym typeface="Georgia"/>
              </a:rPr>
              <a:t>Basic moving robot with four-bar linkage system...</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342900" lvl="0" marL="457200" rtl="0" algn="l">
              <a:spcBef>
                <a:spcPts val="0"/>
              </a:spcBef>
              <a:spcAft>
                <a:spcPts val="0"/>
              </a:spcAft>
              <a:buClr>
                <a:srgbClr val="FFFFFF"/>
              </a:buClr>
              <a:buSzPts val="1800"/>
              <a:buFont typeface="Georgia"/>
              <a:buChar char="●"/>
            </a:pPr>
            <a:r>
              <a:rPr b="1" lang="zh-CN" sz="1800">
                <a:solidFill>
                  <a:srgbClr val="FFFFFF"/>
                </a:solidFill>
                <a:latin typeface="Georgia"/>
                <a:ea typeface="Georgia"/>
                <a:cs typeface="Georgia"/>
                <a:sym typeface="Georgia"/>
              </a:rPr>
              <a:t>Future work: </a:t>
            </a:r>
            <a:endParaRPr b="1" sz="1800">
              <a:solidFill>
                <a:srgbClr val="FFFFFF"/>
              </a:solidFill>
              <a:latin typeface="Georgia"/>
              <a:ea typeface="Georgia"/>
              <a:cs typeface="Georgia"/>
              <a:sym typeface="Georgia"/>
            </a:endParaRPr>
          </a:p>
          <a:p>
            <a:pPr indent="-342900" lvl="0" marL="914400" rtl="0" algn="l">
              <a:spcBef>
                <a:spcPts val="0"/>
              </a:spcBef>
              <a:spcAft>
                <a:spcPts val="0"/>
              </a:spcAft>
              <a:buClr>
                <a:srgbClr val="FFFFFF"/>
              </a:buClr>
              <a:buSzPts val="1800"/>
              <a:buFont typeface="Georgia"/>
              <a:buAutoNum type="arabicPeriod"/>
            </a:pPr>
            <a:r>
              <a:rPr lang="zh-CN" sz="1800">
                <a:solidFill>
                  <a:srgbClr val="FFFFFF"/>
                </a:solidFill>
                <a:latin typeface="Georgia"/>
                <a:ea typeface="Georgia"/>
                <a:cs typeface="Georgia"/>
                <a:sym typeface="Georgia"/>
              </a:rPr>
              <a:t>Explore how the efficiency and stability of the robot are related to the length of different links;</a:t>
            </a:r>
            <a:endParaRPr sz="1800">
              <a:solidFill>
                <a:srgbClr val="FFFFFF"/>
              </a:solidFill>
              <a:latin typeface="Georgia"/>
              <a:ea typeface="Georgia"/>
              <a:cs typeface="Georgia"/>
              <a:sym typeface="Georgia"/>
            </a:endParaRPr>
          </a:p>
          <a:p>
            <a:pPr indent="-342900" lvl="0" marL="914400" rtl="0" algn="l">
              <a:spcBef>
                <a:spcPts val="0"/>
              </a:spcBef>
              <a:spcAft>
                <a:spcPts val="0"/>
              </a:spcAft>
              <a:buClr>
                <a:srgbClr val="FFFFFF"/>
              </a:buClr>
              <a:buSzPts val="1800"/>
              <a:buFont typeface="Georgia"/>
              <a:buAutoNum type="arabicPeriod"/>
            </a:pPr>
            <a:r>
              <a:rPr lang="zh-CN" sz="1800">
                <a:solidFill>
                  <a:srgbClr val="FFFFFF"/>
                </a:solidFill>
                <a:latin typeface="Georgia"/>
                <a:ea typeface="Georgia"/>
                <a:cs typeface="Georgia"/>
                <a:sym typeface="Georgia"/>
              </a:rPr>
              <a:t>Find the perfect linkage systems for animal-shaped robots;</a:t>
            </a:r>
            <a:endParaRPr sz="1800">
              <a:solidFill>
                <a:srgbClr val="FFFFFF"/>
              </a:solidFill>
              <a:latin typeface="Georgia"/>
              <a:ea typeface="Georgia"/>
              <a:cs typeface="Georgia"/>
              <a:sym typeface="Georgia"/>
            </a:endParaRPr>
          </a:p>
          <a:p>
            <a:pPr indent="-342900" lvl="0" marL="914400" rtl="0" algn="l">
              <a:spcBef>
                <a:spcPts val="0"/>
              </a:spcBef>
              <a:spcAft>
                <a:spcPts val="0"/>
              </a:spcAft>
              <a:buClr>
                <a:srgbClr val="FFFFFF"/>
              </a:buClr>
              <a:buSzPts val="1800"/>
              <a:buFont typeface="Georgia"/>
              <a:buAutoNum type="arabicPeriod"/>
            </a:pPr>
            <a:r>
              <a:rPr lang="zh-CN" sz="1800">
                <a:solidFill>
                  <a:srgbClr val="FFFFFF"/>
                </a:solidFill>
                <a:latin typeface="Georgia"/>
                <a:ea typeface="Georgia"/>
                <a:cs typeface="Georgia"/>
                <a:sym typeface="Georgia"/>
              </a:rPr>
              <a:t>Find the low cost materials for linkages design</a:t>
            </a:r>
            <a:r>
              <a:rPr lang="zh-CN" sz="1800">
                <a:solidFill>
                  <a:srgbClr val="FFFFFF"/>
                </a:solidFill>
                <a:latin typeface="Georgia"/>
                <a:ea typeface="Georgia"/>
                <a:cs typeface="Georgia"/>
                <a:sym typeface="Georgia"/>
              </a:rPr>
              <a:t>...</a:t>
            </a:r>
            <a:endParaRPr sz="1800">
              <a:solidFill>
                <a:srgbClr val="FFFFFF"/>
              </a:solidFill>
              <a:latin typeface="Georgia"/>
              <a:ea typeface="Georgia"/>
              <a:cs typeface="Georgia"/>
              <a:sym typeface="Georgia"/>
            </a:endParaRPr>
          </a:p>
          <a:p>
            <a:pPr indent="0" lvl="0" marL="0" rtl="0" algn="l">
              <a:spcBef>
                <a:spcPts val="0"/>
              </a:spcBef>
              <a:spcAft>
                <a:spcPts val="0"/>
              </a:spcAft>
              <a:buNone/>
            </a:pPr>
            <a:br>
              <a:rPr lang="zh-CN">
                <a:solidFill>
                  <a:srgbClr val="FFFFFF"/>
                </a:solidFill>
                <a:latin typeface="Georgia"/>
                <a:ea typeface="Georgia"/>
                <a:cs typeface="Georgia"/>
                <a:sym typeface="Georgia"/>
              </a:rPr>
            </a:br>
            <a:r>
              <a:rPr lang="zh-CN">
                <a:solidFill>
                  <a:srgbClr val="FFFFFF"/>
                </a:solidFill>
                <a:latin typeface="Georgia"/>
                <a:ea typeface="Georgia"/>
                <a:cs typeface="Georgia"/>
                <a:sym typeface="Georgia"/>
              </a:rPr>
              <a:t>		(Coding learning if need to maunfacture a real one!!) </a:t>
            </a:r>
            <a:endParaRPr>
              <a:solidFill>
                <a:srgbClr val="FFFFFF"/>
              </a:solidFill>
              <a:latin typeface="Georgia"/>
              <a:ea typeface="Georgia"/>
              <a:cs typeface="Georgia"/>
              <a:sym typeface="Georgia"/>
            </a:endParaRPr>
          </a:p>
          <a:p>
            <a:pPr indent="0" lvl="0" marL="0" rtl="0" algn="l">
              <a:spcBef>
                <a:spcPts val="0"/>
              </a:spcBef>
              <a:spcAft>
                <a:spcPts val="0"/>
              </a:spcAft>
              <a:buNone/>
            </a:pPr>
            <a:r>
              <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24"/>
          <p:cNvSpPr txBox="1"/>
          <p:nvPr>
            <p:ph type="title"/>
          </p:nvPr>
        </p:nvSpPr>
        <p:spPr>
          <a:xfrm>
            <a:off x="309400" y="136775"/>
            <a:ext cx="7490400" cy="88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zh-CN" sz="2800">
                <a:latin typeface="Georgia"/>
                <a:ea typeface="Georgia"/>
                <a:cs typeface="Georgia"/>
                <a:sym typeface="Georgia"/>
              </a:rPr>
              <a:t>Tasks </a:t>
            </a:r>
            <a:r>
              <a:rPr lang="zh-CN" sz="2800">
                <a:latin typeface="Georgia"/>
                <a:ea typeface="Georgia"/>
                <a:cs typeface="Georgia"/>
                <a:sym typeface="Georgia"/>
              </a:rPr>
              <a:t>Distrubutions</a:t>
            </a:r>
            <a:endParaRPr sz="2800">
              <a:latin typeface="Georgia"/>
              <a:ea typeface="Georgia"/>
              <a:cs typeface="Georgia"/>
              <a:sym typeface="Georgia"/>
            </a:endParaRPr>
          </a:p>
        </p:txBody>
      </p:sp>
      <p:sp>
        <p:nvSpPr>
          <p:cNvPr id="363" name="Google Shape;363;p24"/>
          <p:cNvSpPr txBox="1"/>
          <p:nvPr/>
        </p:nvSpPr>
        <p:spPr>
          <a:xfrm>
            <a:off x="309400" y="864275"/>
            <a:ext cx="8481000" cy="61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a:solidFill>
                  <a:srgbClr val="FFFFFF"/>
                </a:solidFill>
                <a:latin typeface="Georgia"/>
                <a:ea typeface="Georgia"/>
                <a:cs typeface="Georgia"/>
                <a:sym typeface="Georgia"/>
              </a:rPr>
              <a:t>All slides work, models and analysis calculations are closely collaborated by each team members then finished the whole project. No priorities in work values.</a:t>
            </a:r>
            <a:endParaRPr b="1" sz="1600">
              <a:solidFill>
                <a:srgbClr val="FFFFFF"/>
              </a:solidFill>
              <a:latin typeface="Georgia"/>
              <a:ea typeface="Georgia"/>
              <a:cs typeface="Georgia"/>
              <a:sym typeface="Georgia"/>
            </a:endParaRPr>
          </a:p>
        </p:txBody>
      </p:sp>
      <p:sp>
        <p:nvSpPr>
          <p:cNvPr id="364" name="Google Shape;364;p24"/>
          <p:cNvSpPr txBox="1"/>
          <p:nvPr/>
        </p:nvSpPr>
        <p:spPr>
          <a:xfrm>
            <a:off x="453150" y="1618000"/>
            <a:ext cx="3804900" cy="145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sz="1600">
                <a:solidFill>
                  <a:srgbClr val="FFFFFF"/>
                </a:solidFill>
                <a:latin typeface="Georgia"/>
                <a:ea typeface="Georgia"/>
                <a:cs typeface="Georgia"/>
                <a:sym typeface="Georgia"/>
              </a:rPr>
              <a:t>First presenter (Feihao Ding)</a:t>
            </a:r>
            <a:endParaRPr b="1"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b="1" lang="zh-CN">
                <a:solidFill>
                  <a:srgbClr val="FFFFFF"/>
                </a:solidFill>
                <a:latin typeface="Georgia"/>
                <a:ea typeface="Georgia"/>
                <a:cs typeface="Georgia"/>
                <a:sym typeface="Georgia"/>
              </a:rPr>
              <a:t>Sort material and data</a:t>
            </a:r>
            <a:endParaRPr b="1">
              <a:solidFill>
                <a:srgbClr val="FFFFFF"/>
              </a:solidFill>
              <a:latin typeface="Georgia"/>
              <a:ea typeface="Georgia"/>
              <a:cs typeface="Georgia"/>
              <a:sym typeface="Georgia"/>
            </a:endParaRPr>
          </a:p>
          <a:p>
            <a:pPr indent="-317500" lvl="0" marL="457200" rtl="0" algn="l">
              <a:spcBef>
                <a:spcPts val="0"/>
              </a:spcBef>
              <a:spcAft>
                <a:spcPts val="0"/>
              </a:spcAft>
              <a:buClr>
                <a:srgbClr val="FFFFFF"/>
              </a:buClr>
              <a:buSzPts val="1400"/>
              <a:buFont typeface="Georgia"/>
              <a:buChar char="●"/>
            </a:pPr>
            <a:r>
              <a:rPr b="1" lang="zh-CN">
                <a:solidFill>
                  <a:srgbClr val="FFFFFF"/>
                </a:solidFill>
                <a:latin typeface="Georgia"/>
                <a:ea typeface="Georgia"/>
                <a:cs typeface="Georgia"/>
                <a:sym typeface="Georgia"/>
              </a:rPr>
              <a:t>Matlab coding and drawings </a:t>
            </a:r>
            <a:endParaRPr b="1">
              <a:solidFill>
                <a:srgbClr val="FFFFFF"/>
              </a:solidFill>
              <a:latin typeface="Georgia"/>
              <a:ea typeface="Georgia"/>
              <a:cs typeface="Georgia"/>
              <a:sym typeface="Georgia"/>
            </a:endParaRPr>
          </a:p>
        </p:txBody>
      </p:sp>
      <p:sp>
        <p:nvSpPr>
          <p:cNvPr id="365" name="Google Shape;365;p24"/>
          <p:cNvSpPr txBox="1"/>
          <p:nvPr/>
        </p:nvSpPr>
        <p:spPr>
          <a:xfrm>
            <a:off x="4816825" y="1618000"/>
            <a:ext cx="3973500" cy="14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sz="1600">
                <a:solidFill>
                  <a:srgbClr val="FFFFFF"/>
                </a:solidFill>
                <a:latin typeface="Georgia"/>
                <a:ea typeface="Georgia"/>
                <a:cs typeface="Georgia"/>
                <a:sym typeface="Georgia"/>
              </a:rPr>
              <a:t>Second presenter (Zhijing Hu)</a:t>
            </a:r>
            <a:endParaRPr b="1" sz="1600">
              <a:solidFill>
                <a:srgbClr val="FFFFFF"/>
              </a:solidFill>
              <a:latin typeface="Georgia"/>
              <a:ea typeface="Georgia"/>
              <a:cs typeface="Georgia"/>
              <a:sym typeface="Georgia"/>
            </a:endParaRPr>
          </a:p>
          <a:p>
            <a:pPr indent="-317500" lvl="0" marL="457200" rtl="0" algn="l">
              <a:spcBef>
                <a:spcPts val="0"/>
              </a:spcBef>
              <a:spcAft>
                <a:spcPts val="0"/>
              </a:spcAft>
              <a:buClr>
                <a:schemeClr val="lt1"/>
              </a:buClr>
              <a:buSzPts val="1400"/>
              <a:buFont typeface="Georgia"/>
              <a:buChar char="●"/>
            </a:pPr>
            <a:r>
              <a:rPr b="1" lang="zh-CN">
                <a:solidFill>
                  <a:schemeClr val="lt1"/>
                </a:solidFill>
                <a:latin typeface="Georgia"/>
                <a:ea typeface="Georgia"/>
                <a:cs typeface="Georgia"/>
                <a:sym typeface="Georgia"/>
              </a:rPr>
              <a:t>Select design theme and procedures</a:t>
            </a:r>
            <a:endParaRPr b="1">
              <a:solidFill>
                <a:schemeClr val="lt1"/>
              </a:solidFill>
              <a:latin typeface="Georgia"/>
              <a:ea typeface="Georgia"/>
              <a:cs typeface="Georgia"/>
              <a:sym typeface="Georgia"/>
            </a:endParaRPr>
          </a:p>
          <a:p>
            <a:pPr indent="-317500" lvl="0" marL="457200" rtl="0" algn="l">
              <a:spcBef>
                <a:spcPts val="0"/>
              </a:spcBef>
              <a:spcAft>
                <a:spcPts val="0"/>
              </a:spcAft>
              <a:buClr>
                <a:schemeClr val="lt1"/>
              </a:buClr>
              <a:buSzPts val="1400"/>
              <a:buFont typeface="Georgia"/>
              <a:buChar char="●"/>
            </a:pPr>
            <a:r>
              <a:rPr b="1" lang="zh-CN">
                <a:solidFill>
                  <a:schemeClr val="lt1"/>
                </a:solidFill>
                <a:latin typeface="Georgia"/>
                <a:ea typeface="Georgia"/>
                <a:cs typeface="Georgia"/>
                <a:sym typeface="Georgia"/>
              </a:rPr>
              <a:t>CAD model designing and drawing</a:t>
            </a:r>
            <a:endParaRPr b="1">
              <a:solidFill>
                <a:srgbClr val="FFFFFF"/>
              </a:solidFill>
              <a:latin typeface="Georgia"/>
              <a:ea typeface="Georgia"/>
              <a:cs typeface="Georgia"/>
              <a:sym typeface="Georgia"/>
            </a:endParaRPr>
          </a:p>
        </p:txBody>
      </p:sp>
      <p:sp>
        <p:nvSpPr>
          <p:cNvPr id="366" name="Google Shape;366;p24"/>
          <p:cNvSpPr txBox="1"/>
          <p:nvPr/>
        </p:nvSpPr>
        <p:spPr>
          <a:xfrm>
            <a:off x="474300" y="3214700"/>
            <a:ext cx="3783600" cy="15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sz="1600">
                <a:solidFill>
                  <a:srgbClr val="FFFFFF"/>
                </a:solidFill>
                <a:latin typeface="Georgia"/>
                <a:ea typeface="Georgia"/>
                <a:cs typeface="Georgia"/>
                <a:sym typeface="Georgia"/>
              </a:rPr>
              <a:t>Third presenter (Pik Luen Li)</a:t>
            </a:r>
            <a:endParaRPr b="1"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b="1" lang="zh-CN">
                <a:solidFill>
                  <a:srgbClr val="FFFFFF"/>
                </a:solidFill>
                <a:latin typeface="Georgia"/>
                <a:ea typeface="Georgia"/>
                <a:cs typeface="Georgia"/>
                <a:sym typeface="Georgia"/>
              </a:rPr>
              <a:t>Motion path analysis</a:t>
            </a:r>
            <a:endParaRPr b="1">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b="1" lang="zh-CN">
                <a:solidFill>
                  <a:srgbClr val="FFFFFF"/>
                </a:solidFill>
                <a:latin typeface="Georgia"/>
                <a:ea typeface="Georgia"/>
                <a:cs typeface="Georgia"/>
                <a:sym typeface="Georgia"/>
              </a:rPr>
              <a:t>Velocity calculations</a:t>
            </a:r>
            <a:endParaRPr b="1">
              <a:solidFill>
                <a:srgbClr val="FFFFFF"/>
              </a:solidFill>
              <a:latin typeface="Georgia"/>
              <a:ea typeface="Georgia"/>
              <a:cs typeface="Georgia"/>
              <a:sym typeface="Georgia"/>
            </a:endParaRPr>
          </a:p>
        </p:txBody>
      </p:sp>
      <p:sp>
        <p:nvSpPr>
          <p:cNvPr id="367" name="Google Shape;367;p24"/>
          <p:cNvSpPr txBox="1"/>
          <p:nvPr/>
        </p:nvSpPr>
        <p:spPr>
          <a:xfrm>
            <a:off x="4806175" y="3214700"/>
            <a:ext cx="3994800" cy="15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sz="1600">
                <a:solidFill>
                  <a:srgbClr val="FFFFFF"/>
                </a:solidFill>
                <a:latin typeface="Georgia"/>
                <a:ea typeface="Georgia"/>
                <a:cs typeface="Georgia"/>
                <a:sym typeface="Georgia"/>
              </a:rPr>
              <a:t>Fourth presenter (Dawei Hu)</a:t>
            </a:r>
            <a:endParaRPr b="1"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b="1" lang="zh-CN">
                <a:solidFill>
                  <a:srgbClr val="FFFFFF"/>
                </a:solidFill>
                <a:latin typeface="Georgia"/>
                <a:ea typeface="Georgia"/>
                <a:cs typeface="Georgia"/>
                <a:sym typeface="Georgia"/>
              </a:rPr>
              <a:t>Create linkage animations</a:t>
            </a:r>
            <a:endParaRPr b="1">
              <a:solidFill>
                <a:srgbClr val="FFFFFF"/>
              </a:solidFill>
              <a:latin typeface="Georgia"/>
              <a:ea typeface="Georgia"/>
              <a:cs typeface="Georgia"/>
              <a:sym typeface="Georgia"/>
            </a:endParaRPr>
          </a:p>
          <a:p>
            <a:pPr indent="-317500" lvl="0" marL="457200" rtl="0" algn="l">
              <a:spcBef>
                <a:spcPts val="0"/>
              </a:spcBef>
              <a:spcAft>
                <a:spcPts val="0"/>
              </a:spcAft>
              <a:buClr>
                <a:srgbClr val="FFFFFF"/>
              </a:buClr>
              <a:buSzPts val="1400"/>
              <a:buFont typeface="Georgia"/>
              <a:buChar char="●"/>
            </a:pPr>
            <a:r>
              <a:rPr b="1" lang="zh-CN">
                <a:solidFill>
                  <a:srgbClr val="FFFFFF"/>
                </a:solidFill>
                <a:latin typeface="Georgia"/>
                <a:ea typeface="Georgia"/>
                <a:cs typeface="Georgia"/>
                <a:sym typeface="Georgia"/>
              </a:rPr>
              <a:t>Results date collections</a:t>
            </a:r>
            <a:endParaRPr b="1">
              <a:solidFill>
                <a:srgbClr val="FFFFFF"/>
              </a:solidFill>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25"/>
          <p:cNvSpPr txBox="1"/>
          <p:nvPr>
            <p:ph type="title"/>
          </p:nvPr>
        </p:nvSpPr>
        <p:spPr>
          <a:xfrm>
            <a:off x="826800" y="1783050"/>
            <a:ext cx="7490400" cy="157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zh-CN"/>
              <a:t>Thank you for listening!</a:t>
            </a:r>
            <a:br>
              <a:rPr lang="zh-CN"/>
            </a:br>
            <a:r>
              <a:rPr lang="zh-CN"/>
              <a:t>Any 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87" name="Shape 287"/>
        <p:cNvGrpSpPr/>
        <p:nvPr/>
      </p:nvGrpSpPr>
      <p:grpSpPr>
        <a:xfrm>
          <a:off x="0" y="0"/>
          <a:ext cx="0" cy="0"/>
          <a:chOff x="0" y="0"/>
          <a:chExt cx="0" cy="0"/>
        </a:xfrm>
      </p:grpSpPr>
      <p:sp>
        <p:nvSpPr>
          <p:cNvPr id="288" name="Google Shape;288;p15"/>
          <p:cNvSpPr txBox="1"/>
          <p:nvPr>
            <p:ph type="title"/>
          </p:nvPr>
        </p:nvSpPr>
        <p:spPr>
          <a:xfrm>
            <a:off x="332400" y="250350"/>
            <a:ext cx="4707300" cy="84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zh-CN" sz="2800">
                <a:latin typeface="Georgia"/>
                <a:ea typeface="Georgia"/>
                <a:cs typeface="Georgia"/>
                <a:sym typeface="Georgia"/>
              </a:rPr>
              <a:t>Intro and Background</a:t>
            </a:r>
            <a:endParaRPr sz="2800">
              <a:latin typeface="Georgia"/>
              <a:ea typeface="Georgia"/>
              <a:cs typeface="Georgia"/>
              <a:sym typeface="Georgia"/>
            </a:endParaRPr>
          </a:p>
        </p:txBody>
      </p:sp>
      <p:sp>
        <p:nvSpPr>
          <p:cNvPr id="289" name="Google Shape;289;p15"/>
          <p:cNvSpPr txBox="1"/>
          <p:nvPr/>
        </p:nvSpPr>
        <p:spPr>
          <a:xfrm>
            <a:off x="263525" y="1096950"/>
            <a:ext cx="5670600" cy="39126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Georgia"/>
              <a:buChar char="●"/>
            </a:pPr>
            <a:r>
              <a:rPr b="1" lang="zh-CN" sz="1800">
                <a:solidFill>
                  <a:srgbClr val="FFFFFF"/>
                </a:solidFill>
                <a:latin typeface="Georgia"/>
                <a:ea typeface="Georgia"/>
                <a:cs typeface="Georgia"/>
                <a:sym typeface="Georgia"/>
              </a:rPr>
              <a:t>Prototype: </a:t>
            </a:r>
            <a:r>
              <a:rPr lang="zh-CN" sz="1800">
                <a:solidFill>
                  <a:srgbClr val="FFFFFF"/>
                </a:solidFill>
                <a:latin typeface="Georgia"/>
                <a:ea typeface="Georgia"/>
                <a:cs typeface="Georgia"/>
                <a:sym typeface="Georgia"/>
              </a:rPr>
              <a:t>4 legs mammal</a:t>
            </a:r>
            <a:endParaRPr sz="1800">
              <a:solidFill>
                <a:srgbClr val="FFFFFF"/>
              </a:solidFill>
              <a:latin typeface="Georgia"/>
              <a:ea typeface="Georgia"/>
              <a:cs typeface="Georgia"/>
              <a:sym typeface="Georgia"/>
            </a:endParaRPr>
          </a:p>
          <a:p>
            <a:pPr indent="-342900" lvl="0" marL="457200" rtl="0" algn="l">
              <a:spcBef>
                <a:spcPts val="0"/>
              </a:spcBef>
              <a:spcAft>
                <a:spcPts val="0"/>
              </a:spcAft>
              <a:buClr>
                <a:srgbClr val="FFFFFF"/>
              </a:buClr>
              <a:buSzPts val="1800"/>
              <a:buFont typeface="Georgia"/>
              <a:buChar char="●"/>
            </a:pPr>
            <a:r>
              <a:rPr b="1" lang="zh-CN" sz="1800">
                <a:solidFill>
                  <a:srgbClr val="FFFFFF"/>
                </a:solidFill>
                <a:latin typeface="Georgia"/>
                <a:ea typeface="Georgia"/>
                <a:cs typeface="Georgia"/>
                <a:sym typeface="Georgia"/>
              </a:rPr>
              <a:t>Linkages:</a:t>
            </a:r>
            <a:r>
              <a:rPr lang="zh-CN" sz="1800">
                <a:solidFill>
                  <a:srgbClr val="FFFFFF"/>
                </a:solidFill>
                <a:latin typeface="Georgia"/>
                <a:ea typeface="Georgia"/>
                <a:cs typeface="Georgia"/>
                <a:sym typeface="Georgia"/>
              </a:rPr>
              <a:t> Four-Bar </a:t>
            </a:r>
            <a:br>
              <a:rPr lang="zh-CN" sz="1800">
                <a:solidFill>
                  <a:srgbClr val="FFFFFF"/>
                </a:solidFill>
                <a:latin typeface="Georgia"/>
                <a:ea typeface="Georgia"/>
                <a:cs typeface="Georgia"/>
                <a:sym typeface="Georgia"/>
              </a:rPr>
            </a:br>
            <a:endParaRPr sz="1800">
              <a:solidFill>
                <a:srgbClr val="FFFFFF"/>
              </a:solidFill>
              <a:latin typeface="Georgia"/>
              <a:ea typeface="Georgia"/>
              <a:cs typeface="Georgia"/>
              <a:sym typeface="Georgia"/>
            </a:endParaRPr>
          </a:p>
          <a:p>
            <a:pPr indent="-342900" lvl="0" marL="457200" rtl="0" algn="l">
              <a:spcBef>
                <a:spcPts val="0"/>
              </a:spcBef>
              <a:spcAft>
                <a:spcPts val="0"/>
              </a:spcAft>
              <a:buClr>
                <a:schemeClr val="lt1"/>
              </a:buClr>
              <a:buSzPts val="1800"/>
              <a:buFont typeface="Georgia"/>
              <a:buChar char="●"/>
            </a:pPr>
            <a:r>
              <a:rPr b="1" lang="zh-CN" sz="1800">
                <a:solidFill>
                  <a:schemeClr val="lt1"/>
                </a:solidFill>
                <a:latin typeface="Georgia"/>
                <a:ea typeface="Georgia"/>
                <a:cs typeface="Georgia"/>
                <a:sym typeface="Georgia"/>
              </a:rPr>
              <a:t>Applications: </a:t>
            </a:r>
            <a:endParaRPr b="1" sz="1800">
              <a:solidFill>
                <a:schemeClr val="lt1"/>
              </a:solidFill>
              <a:latin typeface="Georgia"/>
              <a:ea typeface="Georgia"/>
              <a:cs typeface="Georgia"/>
              <a:sym typeface="Georgia"/>
            </a:endParaRPr>
          </a:p>
          <a:p>
            <a:pPr indent="0" lvl="0" marL="457200" rtl="0" algn="l">
              <a:spcBef>
                <a:spcPts val="0"/>
              </a:spcBef>
              <a:spcAft>
                <a:spcPts val="0"/>
              </a:spcAft>
              <a:buNone/>
            </a:pPr>
            <a:r>
              <a:rPr lang="zh-CN" sz="1800">
                <a:solidFill>
                  <a:schemeClr val="lt1"/>
                </a:solidFill>
                <a:latin typeface="Georgia"/>
                <a:ea typeface="Georgia"/>
                <a:cs typeface="Georgia"/>
                <a:sym typeface="Georgia"/>
              </a:rPr>
              <a:t>Exploration of dangerous site; </a:t>
            </a:r>
            <a:br>
              <a:rPr lang="zh-CN" sz="1800">
                <a:solidFill>
                  <a:schemeClr val="lt1"/>
                </a:solidFill>
                <a:latin typeface="Georgia"/>
                <a:ea typeface="Georgia"/>
                <a:cs typeface="Georgia"/>
                <a:sym typeface="Georgia"/>
              </a:rPr>
            </a:br>
            <a:r>
              <a:rPr lang="zh-CN" sz="1800">
                <a:solidFill>
                  <a:schemeClr val="lt1"/>
                </a:solidFill>
                <a:latin typeface="Georgia"/>
                <a:ea typeface="Georgia"/>
                <a:cs typeface="Georgia"/>
                <a:sym typeface="Georgia"/>
              </a:rPr>
              <a:t>Package delivery or pick up; </a:t>
            </a:r>
            <a:br>
              <a:rPr lang="zh-CN" sz="1800">
                <a:solidFill>
                  <a:schemeClr val="lt1"/>
                </a:solidFill>
                <a:latin typeface="Georgia"/>
                <a:ea typeface="Georgia"/>
                <a:cs typeface="Georgia"/>
                <a:sym typeface="Georgia"/>
              </a:rPr>
            </a:br>
            <a:r>
              <a:rPr lang="zh-CN" sz="1800">
                <a:solidFill>
                  <a:schemeClr val="lt1"/>
                </a:solidFill>
                <a:latin typeface="Georgia"/>
                <a:ea typeface="Georgia"/>
                <a:cs typeface="Georgia"/>
                <a:sym typeface="Georgia"/>
              </a:rPr>
              <a:t>Climbing steps or vertical jump; </a:t>
            </a:r>
            <a:br>
              <a:rPr lang="zh-CN" sz="1800">
                <a:solidFill>
                  <a:schemeClr val="lt1"/>
                </a:solidFill>
                <a:latin typeface="Georgia"/>
                <a:ea typeface="Georgia"/>
                <a:cs typeface="Georgia"/>
                <a:sym typeface="Georgia"/>
              </a:rPr>
            </a:br>
            <a:r>
              <a:rPr lang="zh-CN" sz="1800">
                <a:solidFill>
                  <a:schemeClr val="lt1"/>
                </a:solidFill>
                <a:latin typeface="Georgia"/>
                <a:ea typeface="Georgia"/>
                <a:cs typeface="Georgia"/>
                <a:sym typeface="Georgia"/>
              </a:rPr>
              <a:t>Uneven road conditions...</a:t>
            </a:r>
            <a:endParaRPr sz="1800">
              <a:solidFill>
                <a:schemeClr val="lt1"/>
              </a:solidFill>
              <a:latin typeface="Georgia"/>
              <a:ea typeface="Georgia"/>
              <a:cs typeface="Georgia"/>
              <a:sym typeface="Georgia"/>
            </a:endParaRPr>
          </a:p>
          <a:p>
            <a:pPr indent="0" lvl="0" marL="457200" rtl="0" algn="l">
              <a:spcBef>
                <a:spcPts val="0"/>
              </a:spcBef>
              <a:spcAft>
                <a:spcPts val="0"/>
              </a:spcAft>
              <a:buNone/>
            </a:pPr>
            <a:r>
              <a:t/>
            </a:r>
            <a:endParaRPr sz="1800">
              <a:solidFill>
                <a:schemeClr val="lt1"/>
              </a:solidFill>
              <a:latin typeface="Georgia"/>
              <a:ea typeface="Georgia"/>
              <a:cs typeface="Georgia"/>
              <a:sym typeface="Georgia"/>
            </a:endParaRPr>
          </a:p>
          <a:p>
            <a:pPr indent="-342900" lvl="0" marL="457200" rtl="0" algn="l">
              <a:spcBef>
                <a:spcPts val="0"/>
              </a:spcBef>
              <a:spcAft>
                <a:spcPts val="0"/>
              </a:spcAft>
              <a:buClr>
                <a:schemeClr val="lt1"/>
              </a:buClr>
              <a:buSzPts val="1800"/>
              <a:buFont typeface="Georgia"/>
              <a:buChar char="●"/>
            </a:pPr>
            <a:r>
              <a:rPr b="1" lang="zh-CN" sz="1800">
                <a:solidFill>
                  <a:schemeClr val="lt1"/>
                </a:solidFill>
                <a:latin typeface="Georgia"/>
                <a:ea typeface="Georgia"/>
                <a:cs typeface="Georgia"/>
                <a:sym typeface="Georgia"/>
              </a:rPr>
              <a:t>Why a mechanism is needed:  </a:t>
            </a:r>
            <a:br>
              <a:rPr lang="zh-CN" sz="1800">
                <a:solidFill>
                  <a:schemeClr val="lt1"/>
                </a:solidFill>
                <a:latin typeface="Georgia"/>
                <a:ea typeface="Georgia"/>
                <a:cs typeface="Georgia"/>
                <a:sym typeface="Georgia"/>
              </a:rPr>
            </a:br>
            <a:r>
              <a:rPr lang="zh-CN" sz="1800">
                <a:solidFill>
                  <a:schemeClr val="lt1"/>
                </a:solidFill>
                <a:latin typeface="Georgia"/>
                <a:ea typeface="Georgia"/>
                <a:cs typeface="Georgia"/>
                <a:sym typeface="Georgia"/>
              </a:rPr>
              <a:t>To reduece or eliminate the limitation of robot with wheels. </a:t>
            </a:r>
            <a:br>
              <a:rPr lang="zh-CN" sz="1800">
                <a:solidFill>
                  <a:schemeClr val="lt1"/>
                </a:solidFill>
                <a:latin typeface="Georgia"/>
                <a:ea typeface="Georgia"/>
                <a:cs typeface="Georgia"/>
                <a:sym typeface="Georgia"/>
              </a:rPr>
            </a:br>
            <a:r>
              <a:rPr lang="zh-CN" sz="1800">
                <a:solidFill>
                  <a:schemeClr val="lt1"/>
                </a:solidFill>
                <a:latin typeface="Georgia"/>
                <a:ea typeface="Georgia"/>
                <a:cs typeface="Georgia"/>
                <a:sym typeface="Georgia"/>
              </a:rPr>
              <a:t>Be safe, efficient, remotable, adaptable...</a:t>
            </a:r>
            <a:endParaRPr sz="1800">
              <a:solidFill>
                <a:srgbClr val="FFFFFF"/>
              </a:solidFill>
              <a:latin typeface="Georgia"/>
              <a:ea typeface="Georgia"/>
              <a:cs typeface="Georgia"/>
              <a:sym typeface="Georgia"/>
            </a:endParaRPr>
          </a:p>
        </p:txBody>
      </p:sp>
      <p:pic>
        <p:nvPicPr>
          <p:cNvPr id="290" name="Google Shape;290;p15"/>
          <p:cNvPicPr preferRelativeResize="0"/>
          <p:nvPr/>
        </p:nvPicPr>
        <p:blipFill rotWithShape="1">
          <a:blip r:embed="rId3">
            <a:alphaModFix/>
          </a:blip>
          <a:srcRect b="13971" l="0" r="0" t="0"/>
          <a:stretch/>
        </p:blipFill>
        <p:spPr>
          <a:xfrm>
            <a:off x="5402451" y="545050"/>
            <a:ext cx="3183550" cy="2026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94" name="Shape 294"/>
        <p:cNvGrpSpPr/>
        <p:nvPr/>
      </p:nvGrpSpPr>
      <p:grpSpPr>
        <a:xfrm>
          <a:off x="0" y="0"/>
          <a:ext cx="0" cy="0"/>
          <a:chOff x="0" y="0"/>
          <a:chExt cx="0" cy="0"/>
        </a:xfrm>
      </p:grpSpPr>
      <p:sp>
        <p:nvSpPr>
          <p:cNvPr id="295" name="Google Shape;295;p16"/>
          <p:cNvSpPr txBox="1"/>
          <p:nvPr>
            <p:ph type="title"/>
          </p:nvPr>
        </p:nvSpPr>
        <p:spPr>
          <a:xfrm>
            <a:off x="332400" y="250350"/>
            <a:ext cx="4707300" cy="84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zh-CN" sz="2800">
                <a:latin typeface="Georgia"/>
                <a:ea typeface="Georgia"/>
                <a:cs typeface="Georgia"/>
                <a:sym typeface="Georgia"/>
              </a:rPr>
              <a:t>Intro and Background</a:t>
            </a:r>
            <a:endParaRPr sz="2800">
              <a:latin typeface="Georgia"/>
              <a:ea typeface="Georgia"/>
              <a:cs typeface="Georgia"/>
              <a:sym typeface="Georgia"/>
            </a:endParaRPr>
          </a:p>
        </p:txBody>
      </p:sp>
      <p:sp>
        <p:nvSpPr>
          <p:cNvPr id="296" name="Google Shape;296;p16"/>
          <p:cNvSpPr txBox="1"/>
          <p:nvPr/>
        </p:nvSpPr>
        <p:spPr>
          <a:xfrm>
            <a:off x="332400" y="1050175"/>
            <a:ext cx="8269500" cy="3899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Georgia"/>
              <a:buChar char="●"/>
            </a:pPr>
            <a:r>
              <a:rPr lang="zh-CN" sz="1800">
                <a:solidFill>
                  <a:srgbClr val="FFFFFF"/>
                </a:solidFill>
                <a:latin typeface="Georgia"/>
                <a:ea typeface="Georgia"/>
                <a:cs typeface="Georgia"/>
                <a:sym typeface="Georgia"/>
              </a:rPr>
              <a:t>Design objective: Design a walking robot that resemble a 4-legs mammal such as dogs/bears with a simple </a:t>
            </a:r>
            <a:r>
              <a:rPr lang="zh-CN" sz="1800">
                <a:solidFill>
                  <a:srgbClr val="FFFFFF"/>
                </a:solidFill>
                <a:latin typeface="Georgia"/>
                <a:ea typeface="Georgia"/>
                <a:cs typeface="Georgia"/>
                <a:sym typeface="Georgia"/>
              </a:rPr>
              <a:t>four-bar</a:t>
            </a:r>
            <a:r>
              <a:rPr lang="zh-CN" sz="1800">
                <a:solidFill>
                  <a:srgbClr val="FFFFFF"/>
                </a:solidFill>
                <a:latin typeface="Georgia"/>
                <a:ea typeface="Georgia"/>
                <a:cs typeface="Georgia"/>
                <a:sym typeface="Georgia"/>
              </a:rPr>
              <a:t> </a:t>
            </a:r>
            <a:r>
              <a:rPr lang="zh-CN" sz="1800">
                <a:solidFill>
                  <a:srgbClr val="FFFFFF"/>
                </a:solidFill>
                <a:latin typeface="Georgia"/>
                <a:ea typeface="Georgia"/>
                <a:cs typeface="Georgia"/>
                <a:sym typeface="Georgia"/>
              </a:rPr>
              <a:t>linkages system</a:t>
            </a:r>
            <a:r>
              <a:rPr lang="zh-CN" sz="1800">
                <a:solidFill>
                  <a:srgbClr val="FFFFFF"/>
                </a:solidFill>
                <a:latin typeface="Georgia"/>
                <a:ea typeface="Georgia"/>
                <a:cs typeface="Georgia"/>
                <a:sym typeface="Georgia"/>
              </a:rPr>
              <a:t>.</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342900" lvl="0" marL="457200" rtl="0" algn="l">
              <a:spcBef>
                <a:spcPts val="0"/>
              </a:spcBef>
              <a:spcAft>
                <a:spcPts val="0"/>
              </a:spcAft>
              <a:buClr>
                <a:srgbClr val="FFFFFF"/>
              </a:buClr>
              <a:buSzPts val="1800"/>
              <a:buFont typeface="Georgia"/>
              <a:buChar char="●"/>
            </a:pPr>
            <a:r>
              <a:rPr lang="zh-CN" sz="1800">
                <a:solidFill>
                  <a:srgbClr val="FFFFFF"/>
                </a:solidFill>
                <a:latin typeface="Georgia"/>
                <a:ea typeface="Georgia"/>
                <a:cs typeface="Georgia"/>
                <a:sym typeface="Georgia"/>
              </a:rPr>
              <a:t>Required motions/path:</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rPr lang="zh-CN" sz="1800">
                <a:solidFill>
                  <a:srgbClr val="FFFFFF"/>
                </a:solidFill>
                <a:latin typeface="Georgia"/>
                <a:ea typeface="Georgia"/>
                <a:cs typeface="Georgia"/>
                <a:sym typeface="Georgia"/>
              </a:rPr>
              <a:t>To produce a footpath similar to mammals. The shape could be different from this. But the stride part should be as flat as possible to avoid bouncing of the robot.</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342900" lvl="0" marL="457200" rtl="0" algn="l">
              <a:spcBef>
                <a:spcPts val="0"/>
              </a:spcBef>
              <a:spcAft>
                <a:spcPts val="0"/>
              </a:spcAft>
              <a:buClr>
                <a:srgbClr val="FFFFFF"/>
              </a:buClr>
              <a:buSzPts val="1800"/>
              <a:buFont typeface="Georgia"/>
              <a:buChar char="●"/>
            </a:pPr>
            <a:r>
              <a:rPr lang="zh-CN" sz="1800">
                <a:solidFill>
                  <a:srgbClr val="FFFFFF"/>
                </a:solidFill>
                <a:latin typeface="Georgia"/>
                <a:ea typeface="Georgia"/>
                <a:cs typeface="Georgia"/>
                <a:sym typeface="Georgia"/>
              </a:rPr>
              <a:t>Spatial constraints: </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rPr lang="zh-CN" sz="1800">
                <a:solidFill>
                  <a:srgbClr val="FFFFFF"/>
                </a:solidFill>
                <a:latin typeface="Georgia"/>
                <a:ea typeface="Georgia"/>
                <a:cs typeface="Georgia"/>
                <a:sym typeface="Georgia"/>
              </a:rPr>
              <a:t>Height of the step is approximately 40cm </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rPr lang="zh-CN" sz="1800">
                <a:solidFill>
                  <a:srgbClr val="FFFFFF"/>
                </a:solidFill>
                <a:latin typeface="Georgia"/>
                <a:ea typeface="Georgia"/>
                <a:cs typeface="Georgia"/>
                <a:sym typeface="Georgia"/>
              </a:rPr>
              <a:t>Stride should be approximatly</a:t>
            </a:r>
            <a:r>
              <a:rPr lang="zh-CN" sz="1800">
                <a:latin typeface="Georgia"/>
                <a:ea typeface="Georgia"/>
                <a:cs typeface="Georgia"/>
                <a:sym typeface="Georgia"/>
              </a:rPr>
              <a:t> </a:t>
            </a:r>
            <a:r>
              <a:rPr lang="zh-CN" sz="1800">
                <a:solidFill>
                  <a:srgbClr val="FFFFFF"/>
                </a:solidFill>
                <a:latin typeface="Georgia"/>
                <a:ea typeface="Georgia"/>
                <a:cs typeface="Georgia"/>
                <a:sym typeface="Georgia"/>
              </a:rPr>
              <a:t>50cm</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rPr lang="zh-CN" sz="1800">
                <a:solidFill>
                  <a:schemeClr val="lt1"/>
                </a:solidFill>
                <a:latin typeface="Georgia"/>
                <a:ea typeface="Georgia"/>
                <a:cs typeface="Georgia"/>
                <a:sym typeface="Georgia"/>
              </a:rPr>
              <a:t>(according to the size of our robot)</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0" lvl="0" marL="457200" rtl="0" algn="l">
              <a:spcBef>
                <a:spcPts val="0"/>
              </a:spcBef>
              <a:spcAft>
                <a:spcPts val="0"/>
              </a:spcAft>
              <a:buNone/>
            </a:pPr>
            <a:r>
              <a:t/>
            </a:r>
            <a:endParaRPr sz="1800">
              <a:solidFill>
                <a:srgbClr val="FFFFFF"/>
              </a:solidFill>
              <a:latin typeface="Georgia"/>
              <a:ea typeface="Georgia"/>
              <a:cs typeface="Georgia"/>
              <a:sym typeface="Georgia"/>
            </a:endParaRPr>
          </a:p>
          <a:p>
            <a:pPr indent="0" lvl="0" marL="0" rtl="0" algn="l">
              <a:spcBef>
                <a:spcPts val="0"/>
              </a:spcBef>
              <a:spcAft>
                <a:spcPts val="0"/>
              </a:spcAft>
              <a:buNone/>
            </a:pPr>
            <a:r>
              <a:t/>
            </a:r>
            <a:endParaRPr sz="1800">
              <a:solidFill>
                <a:srgbClr val="FFFFFF"/>
              </a:solidFill>
              <a:latin typeface="Georgia"/>
              <a:ea typeface="Georgia"/>
              <a:cs typeface="Georgia"/>
              <a:sym typeface="Georgia"/>
            </a:endParaRPr>
          </a:p>
        </p:txBody>
      </p:sp>
      <p:pic>
        <p:nvPicPr>
          <p:cNvPr id="297" name="Google Shape;297;p16"/>
          <p:cNvPicPr preferRelativeResize="0"/>
          <p:nvPr/>
        </p:nvPicPr>
        <p:blipFill>
          <a:blip r:embed="rId3">
            <a:alphaModFix/>
          </a:blip>
          <a:stretch>
            <a:fillRect/>
          </a:stretch>
        </p:blipFill>
        <p:spPr>
          <a:xfrm>
            <a:off x="5183400" y="3177075"/>
            <a:ext cx="3682899" cy="15333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17"/>
          <p:cNvSpPr txBox="1"/>
          <p:nvPr>
            <p:ph type="title"/>
          </p:nvPr>
        </p:nvSpPr>
        <p:spPr>
          <a:xfrm>
            <a:off x="332400" y="250350"/>
            <a:ext cx="6057300" cy="84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zh-CN" sz="2800">
                <a:latin typeface="Georgia"/>
                <a:ea typeface="Georgia"/>
                <a:cs typeface="Georgia"/>
                <a:sym typeface="Georgia"/>
              </a:rPr>
              <a:t>Design Process and Method</a:t>
            </a:r>
            <a:endParaRPr sz="2800">
              <a:latin typeface="Georgia"/>
              <a:ea typeface="Georgia"/>
              <a:cs typeface="Georgia"/>
              <a:sym typeface="Georgia"/>
            </a:endParaRPr>
          </a:p>
        </p:txBody>
      </p:sp>
      <p:sp>
        <p:nvSpPr>
          <p:cNvPr id="303" name="Google Shape;303;p17"/>
          <p:cNvSpPr txBox="1"/>
          <p:nvPr/>
        </p:nvSpPr>
        <p:spPr>
          <a:xfrm>
            <a:off x="332400" y="1005600"/>
            <a:ext cx="5802000" cy="13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800">
                <a:solidFill>
                  <a:srgbClr val="FFFFFF"/>
                </a:solidFill>
                <a:latin typeface="Georgia"/>
                <a:ea typeface="Georgia"/>
                <a:cs typeface="Georgia"/>
                <a:sym typeface="Georgia"/>
              </a:rPr>
              <a:t>Design Procedures:</a:t>
            </a:r>
            <a:br>
              <a:rPr lang="zh-CN" sz="1800">
                <a:solidFill>
                  <a:srgbClr val="FFFFFF"/>
                </a:solidFill>
                <a:latin typeface="Georgia"/>
                <a:ea typeface="Georgia"/>
                <a:cs typeface="Georgia"/>
                <a:sym typeface="Georgia"/>
              </a:rPr>
            </a:br>
            <a:endParaRPr sz="1800">
              <a:solidFill>
                <a:srgbClr val="FFFFFF"/>
              </a:solidFill>
              <a:latin typeface="Georgia"/>
              <a:ea typeface="Georgia"/>
              <a:cs typeface="Georgia"/>
              <a:sym typeface="Georgia"/>
            </a:endParaRPr>
          </a:p>
          <a:p>
            <a:pPr indent="-317500" lvl="0" marL="457200" rtl="0" algn="l">
              <a:spcBef>
                <a:spcPts val="0"/>
              </a:spcBef>
              <a:spcAft>
                <a:spcPts val="0"/>
              </a:spcAft>
              <a:buClr>
                <a:srgbClr val="FFFFFF"/>
              </a:buClr>
              <a:buSzPts val="1400"/>
              <a:buFont typeface="Georgia"/>
              <a:buAutoNum type="arabicPeriod"/>
            </a:pPr>
            <a:r>
              <a:rPr lang="zh-CN">
                <a:solidFill>
                  <a:srgbClr val="FFFFFF"/>
                </a:solidFill>
                <a:latin typeface="Georgia"/>
                <a:ea typeface="Georgia"/>
                <a:cs typeface="Georgia"/>
                <a:sym typeface="Georgia"/>
              </a:rPr>
              <a:t>Find prototypes and understand its locomotory</a:t>
            </a:r>
            <a:endParaRPr>
              <a:solidFill>
                <a:srgbClr val="FFFFFF"/>
              </a:solidFill>
              <a:latin typeface="Georgia"/>
              <a:ea typeface="Georgia"/>
              <a:cs typeface="Georgia"/>
              <a:sym typeface="Georgia"/>
            </a:endParaRPr>
          </a:p>
          <a:p>
            <a:pPr indent="-317500" lvl="0" marL="457200" rtl="0" algn="l">
              <a:spcBef>
                <a:spcPts val="0"/>
              </a:spcBef>
              <a:spcAft>
                <a:spcPts val="0"/>
              </a:spcAft>
              <a:buClr>
                <a:srgbClr val="FFFFFF"/>
              </a:buClr>
              <a:buSzPts val="1400"/>
              <a:buFont typeface="Georgia"/>
              <a:buAutoNum type="arabicPeriod"/>
            </a:pPr>
            <a:r>
              <a:rPr lang="zh-CN">
                <a:solidFill>
                  <a:srgbClr val="FFFFFF"/>
                </a:solidFill>
                <a:latin typeface="Georgia"/>
                <a:ea typeface="Georgia"/>
                <a:cs typeface="Georgia"/>
                <a:sym typeface="Georgia"/>
              </a:rPr>
              <a:t>Compare and analyze different linkage designs</a:t>
            </a:r>
            <a:endParaRPr>
              <a:solidFill>
                <a:srgbClr val="FFFFFF"/>
              </a:solidFill>
              <a:latin typeface="Georgia"/>
              <a:ea typeface="Georgia"/>
              <a:cs typeface="Georgia"/>
              <a:sym typeface="Georgia"/>
            </a:endParaRPr>
          </a:p>
          <a:p>
            <a:pPr indent="-317500" lvl="0" marL="457200" rtl="0" algn="l">
              <a:spcBef>
                <a:spcPts val="0"/>
              </a:spcBef>
              <a:spcAft>
                <a:spcPts val="0"/>
              </a:spcAft>
              <a:buClr>
                <a:srgbClr val="FFFFFF"/>
              </a:buClr>
              <a:buSzPts val="1400"/>
              <a:buFont typeface="Georgia"/>
              <a:buAutoNum type="arabicPeriod"/>
            </a:pPr>
            <a:r>
              <a:rPr lang="zh-CN">
                <a:solidFill>
                  <a:srgbClr val="FFFFFF"/>
                </a:solidFill>
                <a:latin typeface="Georgia"/>
                <a:ea typeface="Georgia"/>
                <a:cs typeface="Georgia"/>
                <a:sym typeface="Georgia"/>
              </a:rPr>
              <a:t>Finalize CAD models and simulate linkage motion paths</a:t>
            </a:r>
            <a:endParaRPr>
              <a:solidFill>
                <a:srgbClr val="FFFFFF"/>
              </a:solidFill>
              <a:latin typeface="Georgia"/>
              <a:ea typeface="Georgia"/>
              <a:cs typeface="Georgia"/>
              <a:sym typeface="Georgia"/>
            </a:endParaRPr>
          </a:p>
        </p:txBody>
      </p:sp>
      <p:sp>
        <p:nvSpPr>
          <p:cNvPr id="304" name="Google Shape;304;p17"/>
          <p:cNvSpPr txBox="1"/>
          <p:nvPr>
            <p:ph type="title"/>
          </p:nvPr>
        </p:nvSpPr>
        <p:spPr>
          <a:xfrm>
            <a:off x="332400" y="2392500"/>
            <a:ext cx="6057300" cy="84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zh-CN" sz="2800">
                <a:latin typeface="Georgia"/>
                <a:ea typeface="Georgia"/>
                <a:cs typeface="Georgia"/>
                <a:sym typeface="Georgia"/>
              </a:rPr>
              <a:t>Mechanism Synthesis</a:t>
            </a:r>
            <a:endParaRPr sz="2800">
              <a:latin typeface="Georgia"/>
              <a:ea typeface="Georgia"/>
              <a:cs typeface="Georgia"/>
              <a:sym typeface="Georgia"/>
            </a:endParaRPr>
          </a:p>
        </p:txBody>
      </p:sp>
      <p:sp>
        <p:nvSpPr>
          <p:cNvPr id="305" name="Google Shape;305;p17"/>
          <p:cNvSpPr txBox="1"/>
          <p:nvPr/>
        </p:nvSpPr>
        <p:spPr>
          <a:xfrm>
            <a:off x="332400" y="3171450"/>
            <a:ext cx="4707300" cy="169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a:solidFill>
                  <a:srgbClr val="FFFFFF"/>
                </a:solidFill>
                <a:latin typeface="Georgia"/>
                <a:ea typeface="Georgia"/>
                <a:cs typeface="Georgia"/>
                <a:sym typeface="Georgia"/>
              </a:rPr>
              <a:t>Calculations 3D -&gt; 2D on one robot foot:</a:t>
            </a:r>
            <a:endParaRPr>
              <a:solidFill>
                <a:srgbClr val="FFFFFF"/>
              </a:solidFill>
              <a:latin typeface="Georgia"/>
              <a:ea typeface="Georgia"/>
              <a:cs typeface="Georgia"/>
              <a:sym typeface="Georgia"/>
            </a:endParaRPr>
          </a:p>
          <a:p>
            <a:pPr indent="0" lvl="0" marL="0" rtl="0" algn="l">
              <a:spcBef>
                <a:spcPts val="0"/>
              </a:spcBef>
              <a:spcAft>
                <a:spcPts val="0"/>
              </a:spcAft>
              <a:buNone/>
            </a:pPr>
            <a:r>
              <a:t/>
            </a:r>
            <a:endParaRPr sz="1600">
              <a:solidFill>
                <a:srgbClr val="FFFFFF"/>
              </a:solidFill>
              <a:latin typeface="Georgia"/>
              <a:ea typeface="Georgia"/>
              <a:cs typeface="Georgia"/>
              <a:sym typeface="Georgia"/>
            </a:endParaRPr>
          </a:p>
          <a:p>
            <a:pPr indent="0" lvl="0" marL="0" rtl="0" algn="l">
              <a:spcBef>
                <a:spcPts val="0"/>
              </a:spcBef>
              <a:spcAft>
                <a:spcPts val="0"/>
              </a:spcAft>
              <a:buNone/>
            </a:pPr>
            <a:r>
              <a:rPr lang="zh-CN">
                <a:solidFill>
                  <a:srgbClr val="FFFFFF"/>
                </a:solidFill>
                <a:latin typeface="Georgia"/>
                <a:ea typeface="Georgia"/>
                <a:cs typeface="Georgia"/>
                <a:sym typeface="Georgia"/>
              </a:rPr>
              <a:t>Let’s focus on link 1,2,3,4:</a:t>
            </a:r>
            <a:endParaRPr>
              <a:solidFill>
                <a:srgbClr val="FFFFFF"/>
              </a:solidFill>
              <a:latin typeface="Georgia"/>
              <a:ea typeface="Georgia"/>
              <a:cs typeface="Georgia"/>
              <a:sym typeface="Georgia"/>
            </a:endParaRPr>
          </a:p>
          <a:p>
            <a:pPr indent="0" lvl="0" marL="0" rtl="0" algn="l">
              <a:spcBef>
                <a:spcPts val="0"/>
              </a:spcBef>
              <a:spcAft>
                <a:spcPts val="0"/>
              </a:spcAft>
              <a:buNone/>
            </a:pPr>
            <a:r>
              <a:t/>
            </a:r>
            <a:endParaRPr>
              <a:solidFill>
                <a:srgbClr val="FFFFFF"/>
              </a:solidFill>
              <a:latin typeface="Georgia"/>
              <a:ea typeface="Georgia"/>
              <a:cs typeface="Georgia"/>
              <a:sym typeface="Georgia"/>
            </a:endParaRPr>
          </a:p>
          <a:p>
            <a:pPr indent="0" lvl="0" marL="0" rtl="0" algn="l">
              <a:spcBef>
                <a:spcPts val="0"/>
              </a:spcBef>
              <a:spcAft>
                <a:spcPts val="0"/>
              </a:spcAft>
              <a:buNone/>
            </a:pPr>
            <a:r>
              <a:rPr lang="zh-CN" sz="1200">
                <a:solidFill>
                  <a:srgbClr val="FFFFFF"/>
                </a:solidFill>
                <a:latin typeface="Georgia"/>
                <a:ea typeface="Georgia"/>
                <a:cs typeface="Georgia"/>
                <a:sym typeface="Georgia"/>
              </a:rPr>
              <a:t>DOF = 3(L-1) - 2J - K</a:t>
            </a:r>
            <a:endParaRPr sz="1200">
              <a:solidFill>
                <a:srgbClr val="FFFFFF"/>
              </a:solidFill>
              <a:latin typeface="Georgia"/>
              <a:ea typeface="Georgia"/>
              <a:cs typeface="Georgia"/>
              <a:sym typeface="Georgia"/>
            </a:endParaRPr>
          </a:p>
          <a:p>
            <a:pPr indent="0" lvl="0" marL="0" rtl="0" algn="l">
              <a:spcBef>
                <a:spcPts val="0"/>
              </a:spcBef>
              <a:spcAft>
                <a:spcPts val="0"/>
              </a:spcAft>
              <a:buNone/>
            </a:pPr>
            <a:r>
              <a:rPr lang="zh-CN" sz="1200">
                <a:solidFill>
                  <a:srgbClr val="FFFFFF"/>
                </a:solidFill>
                <a:latin typeface="Georgia"/>
                <a:ea typeface="Georgia"/>
                <a:cs typeface="Georgia"/>
                <a:sym typeface="Georgia"/>
              </a:rPr>
              <a:t>= 3*(4-1)-2*4-0</a:t>
            </a:r>
            <a:endParaRPr sz="1200">
              <a:solidFill>
                <a:srgbClr val="FFFFFF"/>
              </a:solidFill>
              <a:latin typeface="Georgia"/>
              <a:ea typeface="Georgia"/>
              <a:cs typeface="Georgia"/>
              <a:sym typeface="Georgia"/>
            </a:endParaRPr>
          </a:p>
          <a:p>
            <a:pPr indent="0" lvl="0" marL="0" rtl="0" algn="l">
              <a:spcBef>
                <a:spcPts val="0"/>
              </a:spcBef>
              <a:spcAft>
                <a:spcPts val="0"/>
              </a:spcAft>
              <a:buNone/>
            </a:pPr>
            <a:r>
              <a:rPr lang="zh-CN" sz="1200">
                <a:solidFill>
                  <a:srgbClr val="FFFFFF"/>
                </a:solidFill>
                <a:latin typeface="Georgia"/>
                <a:ea typeface="Georgia"/>
                <a:cs typeface="Georgia"/>
                <a:sym typeface="Georgia"/>
              </a:rPr>
              <a:t>=9-8=1</a:t>
            </a:r>
            <a:endParaRPr sz="1200">
              <a:solidFill>
                <a:srgbClr val="FFFFFF"/>
              </a:solidFill>
              <a:latin typeface="Georgia"/>
              <a:ea typeface="Georgia"/>
              <a:cs typeface="Georgia"/>
              <a:sym typeface="Georgia"/>
            </a:endParaRPr>
          </a:p>
          <a:p>
            <a:pPr indent="0" lvl="0" marL="0" rtl="0" algn="l">
              <a:spcBef>
                <a:spcPts val="0"/>
              </a:spcBef>
              <a:spcAft>
                <a:spcPts val="0"/>
              </a:spcAft>
              <a:buNone/>
            </a:pPr>
            <a:r>
              <a:t/>
            </a:r>
            <a:endParaRPr>
              <a:solidFill>
                <a:srgbClr val="FFFFFF"/>
              </a:solidFill>
              <a:latin typeface="Georgia"/>
              <a:ea typeface="Georgia"/>
              <a:cs typeface="Georgia"/>
              <a:sym typeface="Georgia"/>
            </a:endParaRPr>
          </a:p>
          <a:p>
            <a:pPr indent="0" lvl="0" marL="0" rtl="0" algn="l">
              <a:spcBef>
                <a:spcPts val="0"/>
              </a:spcBef>
              <a:spcAft>
                <a:spcPts val="0"/>
              </a:spcAft>
              <a:buNone/>
            </a:pPr>
            <a:r>
              <a:t/>
            </a:r>
            <a:endParaRPr>
              <a:solidFill>
                <a:srgbClr val="FFFFFF"/>
              </a:solidFill>
              <a:latin typeface="Georgia"/>
              <a:ea typeface="Georgia"/>
              <a:cs typeface="Georgia"/>
              <a:sym typeface="Georgia"/>
            </a:endParaRPr>
          </a:p>
        </p:txBody>
      </p:sp>
      <p:pic>
        <p:nvPicPr>
          <p:cNvPr id="306" name="Google Shape;306;p17"/>
          <p:cNvPicPr preferRelativeResize="0"/>
          <p:nvPr/>
        </p:nvPicPr>
        <p:blipFill rotWithShape="1">
          <a:blip r:embed="rId3">
            <a:alphaModFix/>
          </a:blip>
          <a:srcRect b="0" l="10120" r="0" t="0"/>
          <a:stretch/>
        </p:blipFill>
        <p:spPr>
          <a:xfrm>
            <a:off x="5778925" y="911250"/>
            <a:ext cx="3084425" cy="38090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0" name="Shape 310"/>
        <p:cNvGrpSpPr/>
        <p:nvPr/>
      </p:nvGrpSpPr>
      <p:grpSpPr>
        <a:xfrm>
          <a:off x="0" y="0"/>
          <a:ext cx="0" cy="0"/>
          <a:chOff x="0" y="0"/>
          <a:chExt cx="0" cy="0"/>
        </a:xfrm>
      </p:grpSpPr>
      <p:sp>
        <p:nvSpPr>
          <p:cNvPr id="311" name="Google Shape;311;p18"/>
          <p:cNvSpPr txBox="1"/>
          <p:nvPr>
            <p:ph type="title"/>
          </p:nvPr>
        </p:nvSpPr>
        <p:spPr>
          <a:xfrm>
            <a:off x="332400" y="250350"/>
            <a:ext cx="6057300" cy="84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zh-CN" sz="2800">
                <a:latin typeface="Georgia"/>
                <a:ea typeface="Georgia"/>
                <a:cs typeface="Georgia"/>
                <a:sym typeface="Georgia"/>
              </a:rPr>
              <a:t>Design Process and Method</a:t>
            </a:r>
            <a:endParaRPr sz="2800">
              <a:latin typeface="Georgia"/>
              <a:ea typeface="Georgia"/>
              <a:cs typeface="Georgia"/>
              <a:sym typeface="Georgia"/>
            </a:endParaRPr>
          </a:p>
        </p:txBody>
      </p:sp>
      <p:sp>
        <p:nvSpPr>
          <p:cNvPr id="312" name="Google Shape;312;p18"/>
          <p:cNvSpPr txBox="1"/>
          <p:nvPr/>
        </p:nvSpPr>
        <p:spPr>
          <a:xfrm>
            <a:off x="332400" y="1096950"/>
            <a:ext cx="5530800" cy="379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sz="1800">
                <a:solidFill>
                  <a:srgbClr val="FFFFFF"/>
                </a:solidFill>
                <a:latin typeface="Georgia"/>
                <a:ea typeface="Georgia"/>
                <a:cs typeface="Georgia"/>
                <a:sym typeface="Georgia"/>
              </a:rPr>
              <a:t>Design Goal：</a:t>
            </a:r>
            <a:endParaRPr b="1" sz="18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Exploration	</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Efficiency</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Daily activities(expresses, shopping, freight)</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Unknwn places</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Industry</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Relief effort</a:t>
            </a:r>
            <a:endParaRPr sz="1600">
              <a:solidFill>
                <a:srgbClr val="FFFFFF"/>
              </a:solidFill>
              <a:latin typeface="Georgia"/>
              <a:ea typeface="Georgia"/>
              <a:cs typeface="Georgia"/>
              <a:sym typeface="Georgia"/>
            </a:endParaRPr>
          </a:p>
          <a:p>
            <a:pPr indent="0" lvl="0" marL="0" rtl="0" algn="l">
              <a:spcBef>
                <a:spcPts val="0"/>
              </a:spcBef>
              <a:spcAft>
                <a:spcPts val="0"/>
              </a:spcAft>
              <a:buNone/>
            </a:pPr>
            <a:r>
              <a:t/>
            </a:r>
            <a:endParaRPr sz="1800">
              <a:solidFill>
                <a:srgbClr val="FFFFFF"/>
              </a:solidFill>
              <a:latin typeface="Georgia"/>
              <a:ea typeface="Georgia"/>
              <a:cs typeface="Georgia"/>
              <a:sym typeface="Georgia"/>
            </a:endParaRPr>
          </a:p>
          <a:p>
            <a:pPr indent="0" lvl="0" marL="0" rtl="0" algn="l">
              <a:spcBef>
                <a:spcPts val="0"/>
              </a:spcBef>
              <a:spcAft>
                <a:spcPts val="0"/>
              </a:spcAft>
              <a:buNone/>
            </a:pPr>
            <a:r>
              <a:rPr b="1" lang="zh-CN" sz="1800">
                <a:solidFill>
                  <a:srgbClr val="FFFFFF"/>
                </a:solidFill>
                <a:latin typeface="Georgia"/>
                <a:ea typeface="Georgia"/>
                <a:cs typeface="Georgia"/>
                <a:sym typeface="Georgia"/>
              </a:rPr>
              <a:t>Design Logic：</a:t>
            </a:r>
            <a:endParaRPr b="1" sz="18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Speed patterns</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Climb steps, even jump</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Bigger and more powerful</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Adapatability</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Multi-functionalities</a:t>
            </a:r>
            <a:endParaRPr sz="1600">
              <a:solidFill>
                <a:srgbClr val="FFFFFF"/>
              </a:solidFill>
              <a:latin typeface="Georgia"/>
              <a:ea typeface="Georgia"/>
              <a:cs typeface="Georgia"/>
              <a:sym typeface="Georgia"/>
            </a:endParaRPr>
          </a:p>
          <a:p>
            <a:pPr indent="0" lvl="0" marL="457200" rtl="0" algn="l">
              <a:spcBef>
                <a:spcPts val="0"/>
              </a:spcBef>
              <a:spcAft>
                <a:spcPts val="0"/>
              </a:spcAft>
              <a:buNone/>
            </a:pPr>
            <a:br>
              <a:rPr lang="zh-CN" sz="1000">
                <a:solidFill>
                  <a:srgbClr val="FFFFFF"/>
                </a:solidFill>
                <a:latin typeface="Georgia"/>
                <a:ea typeface="Georgia"/>
                <a:cs typeface="Georgia"/>
                <a:sym typeface="Georgia"/>
              </a:rPr>
            </a:br>
            <a:br>
              <a:rPr lang="zh-CN" sz="1800">
                <a:solidFill>
                  <a:srgbClr val="FFFFFF"/>
                </a:solidFill>
                <a:latin typeface="Georgia"/>
                <a:ea typeface="Georgia"/>
                <a:cs typeface="Georgia"/>
                <a:sym typeface="Georgia"/>
              </a:rPr>
            </a:br>
            <a:br>
              <a:rPr lang="zh-CN" sz="1800">
                <a:solidFill>
                  <a:srgbClr val="FFFFFF"/>
                </a:solidFill>
                <a:latin typeface="Georgia"/>
                <a:ea typeface="Georgia"/>
                <a:cs typeface="Georgia"/>
                <a:sym typeface="Georgia"/>
              </a:rPr>
            </a:br>
            <a:br>
              <a:rPr lang="zh-CN" sz="1800">
                <a:solidFill>
                  <a:srgbClr val="FFFFFF"/>
                </a:solidFill>
                <a:latin typeface="Georgia"/>
                <a:ea typeface="Georgia"/>
                <a:cs typeface="Georgia"/>
                <a:sym typeface="Georgia"/>
              </a:rPr>
            </a:br>
            <a:r>
              <a:rPr lang="zh-CN" sz="1800">
                <a:solidFill>
                  <a:srgbClr val="FFFFFF"/>
                </a:solidFill>
                <a:latin typeface="Georgia"/>
                <a:ea typeface="Georgia"/>
                <a:cs typeface="Georgia"/>
                <a:sym typeface="Georgia"/>
              </a:rPr>
              <a:t>（这一面还没翻译还没翻译！）</a:t>
            </a:r>
            <a:endParaRPr sz="1800">
              <a:solidFill>
                <a:srgbClr val="FFFFFF"/>
              </a:solidFill>
              <a:latin typeface="Georgia"/>
              <a:ea typeface="Georgia"/>
              <a:cs typeface="Georgia"/>
              <a:sym typeface="Georgia"/>
            </a:endParaRPr>
          </a:p>
          <a:p>
            <a:pPr indent="0" lvl="0" marL="0" rtl="0" algn="l">
              <a:spcBef>
                <a:spcPts val="0"/>
              </a:spcBef>
              <a:spcAft>
                <a:spcPts val="0"/>
              </a:spcAft>
              <a:buNone/>
            </a:pPr>
            <a:r>
              <a:t/>
            </a:r>
            <a:endParaRPr sz="1800">
              <a:solidFill>
                <a:srgbClr val="FFFFFF"/>
              </a:solidFill>
              <a:latin typeface="Georgia"/>
              <a:ea typeface="Georgia"/>
              <a:cs typeface="Georgia"/>
              <a:sym typeface="Georgia"/>
            </a:endParaRPr>
          </a:p>
        </p:txBody>
      </p:sp>
      <p:pic>
        <p:nvPicPr>
          <p:cNvPr id="313" name="Google Shape;313;p18"/>
          <p:cNvPicPr preferRelativeResize="0"/>
          <p:nvPr/>
        </p:nvPicPr>
        <p:blipFill rotWithShape="1">
          <a:blip r:embed="rId3">
            <a:alphaModFix/>
          </a:blip>
          <a:srcRect b="16515" l="11441" r="7237" t="12752"/>
          <a:stretch/>
        </p:blipFill>
        <p:spPr>
          <a:xfrm>
            <a:off x="6711450" y="139551"/>
            <a:ext cx="2288376" cy="1492749"/>
          </a:xfrm>
          <a:prstGeom prst="rect">
            <a:avLst/>
          </a:prstGeom>
          <a:noFill/>
          <a:ln>
            <a:noFill/>
          </a:ln>
        </p:spPr>
      </p:pic>
      <p:pic>
        <p:nvPicPr>
          <p:cNvPr id="314" name="Google Shape;314;p18"/>
          <p:cNvPicPr preferRelativeResize="0"/>
          <p:nvPr/>
        </p:nvPicPr>
        <p:blipFill rotWithShape="1">
          <a:blip r:embed="rId4">
            <a:alphaModFix/>
          </a:blip>
          <a:srcRect b="0" l="7111" r="9907" t="0"/>
          <a:stretch/>
        </p:blipFill>
        <p:spPr>
          <a:xfrm>
            <a:off x="6711450" y="1729339"/>
            <a:ext cx="2288375" cy="1549762"/>
          </a:xfrm>
          <a:prstGeom prst="rect">
            <a:avLst/>
          </a:prstGeom>
          <a:noFill/>
          <a:ln>
            <a:noFill/>
          </a:ln>
        </p:spPr>
      </p:pic>
      <p:pic>
        <p:nvPicPr>
          <p:cNvPr id="315" name="Google Shape;315;p18"/>
          <p:cNvPicPr preferRelativeResize="0"/>
          <p:nvPr/>
        </p:nvPicPr>
        <p:blipFill rotWithShape="1">
          <a:blip r:embed="rId5">
            <a:alphaModFix/>
          </a:blip>
          <a:srcRect b="0" l="0" r="18652" t="0"/>
          <a:stretch/>
        </p:blipFill>
        <p:spPr>
          <a:xfrm>
            <a:off x="6711450" y="3376150"/>
            <a:ext cx="2288375" cy="15195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19"/>
          <p:cNvSpPr txBox="1"/>
          <p:nvPr>
            <p:ph type="title"/>
          </p:nvPr>
        </p:nvSpPr>
        <p:spPr>
          <a:xfrm>
            <a:off x="332400" y="0"/>
            <a:ext cx="6057300" cy="84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zh-CN" sz="2800">
                <a:latin typeface="Georgia"/>
                <a:ea typeface="Georgia"/>
                <a:cs typeface="Georgia"/>
                <a:sym typeface="Georgia"/>
              </a:rPr>
              <a:t>Position</a:t>
            </a:r>
            <a:r>
              <a:rPr lang="zh-CN" sz="2800">
                <a:latin typeface="Georgia"/>
                <a:ea typeface="Georgia"/>
                <a:cs typeface="Georgia"/>
                <a:sym typeface="Georgia"/>
              </a:rPr>
              <a:t> Analysis</a:t>
            </a:r>
            <a:endParaRPr sz="2800">
              <a:latin typeface="Georgia"/>
              <a:ea typeface="Georgia"/>
              <a:cs typeface="Georgia"/>
              <a:sym typeface="Georgia"/>
            </a:endParaRPr>
          </a:p>
        </p:txBody>
      </p:sp>
      <p:sp>
        <p:nvSpPr>
          <p:cNvPr id="321" name="Google Shape;321;p19"/>
          <p:cNvSpPr txBox="1"/>
          <p:nvPr/>
        </p:nvSpPr>
        <p:spPr>
          <a:xfrm>
            <a:off x="332400" y="680075"/>
            <a:ext cx="4643700" cy="43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200">
                <a:solidFill>
                  <a:srgbClr val="FFFFFF"/>
                </a:solidFill>
                <a:latin typeface="Georgia"/>
                <a:ea typeface="Georgia"/>
                <a:cs typeface="Georgia"/>
                <a:sym typeface="Georgia"/>
              </a:rPr>
              <a:t>Assume AB=100, AC= 20, CD=80, BD=48, CE=160, alpha=20 degrees, angular velocity of AC=w2= 1.57 rad/s, and theta 2=20 degrees, p</a:t>
            </a:r>
            <a:r>
              <a:rPr lang="zh-CN" sz="1200">
                <a:solidFill>
                  <a:srgbClr val="FFFFFF"/>
                </a:solidFill>
                <a:latin typeface="Georgia"/>
                <a:ea typeface="Georgia"/>
                <a:cs typeface="Georgia"/>
                <a:sym typeface="Georgia"/>
              </a:rPr>
              <a:t>osition of point E </a:t>
            </a:r>
            <a:r>
              <a:rPr lang="zh-CN" sz="1200">
                <a:solidFill>
                  <a:schemeClr val="lt1"/>
                </a:solidFill>
                <a:latin typeface="Georgia"/>
                <a:ea typeface="Georgia"/>
                <a:cs typeface="Georgia"/>
                <a:sym typeface="Georgia"/>
              </a:rPr>
              <a:t>(footpath) </a:t>
            </a:r>
            <a:r>
              <a:rPr lang="zh-CN" sz="1200">
                <a:solidFill>
                  <a:srgbClr val="FFFFFF"/>
                </a:solidFill>
                <a:latin typeface="Georgia"/>
                <a:ea typeface="Georgia"/>
                <a:cs typeface="Georgia"/>
                <a:sym typeface="Georgia"/>
              </a:rPr>
              <a:t>could be found with theta2 from 0 to 360 degrees. (</a:t>
            </a:r>
            <a:r>
              <a:rPr i="1" lang="zh-CN" sz="1200">
                <a:solidFill>
                  <a:srgbClr val="FFFFFF"/>
                </a:solidFill>
                <a:latin typeface="Georgia"/>
                <a:ea typeface="Georgia"/>
                <a:cs typeface="Georgia"/>
                <a:sym typeface="Georgia"/>
              </a:rPr>
              <a:t>Unit: cm</a:t>
            </a:r>
            <a:r>
              <a:rPr lang="zh-CN" sz="1200">
                <a:solidFill>
                  <a:srgbClr val="FFFFFF"/>
                </a:solidFill>
                <a:latin typeface="Georgia"/>
                <a:ea typeface="Georgia"/>
                <a:cs typeface="Georgia"/>
                <a:sym typeface="Georgia"/>
              </a:rPr>
              <a:t>)</a:t>
            </a:r>
            <a:endParaRPr sz="1200">
              <a:solidFill>
                <a:srgbClr val="FFFFFF"/>
              </a:solidFill>
              <a:latin typeface="Georgia"/>
              <a:ea typeface="Georgia"/>
              <a:cs typeface="Georgia"/>
              <a:sym typeface="Georgia"/>
            </a:endParaRPr>
          </a:p>
          <a:p>
            <a:pPr indent="0" lvl="0" marL="0" rtl="0" algn="l">
              <a:spcBef>
                <a:spcPts val="0"/>
              </a:spcBef>
              <a:spcAft>
                <a:spcPts val="0"/>
              </a:spcAft>
              <a:buNone/>
            </a:pPr>
            <a:r>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h=sqrt(AB^2+AC^2-2*AB*AC*cos(theta 2))</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beta=acos((AB^2+h^2-AC^2)/(2*AB*h))</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psi=acos((CD^2+h^2-L3^2)/(2*CD*h))</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lamda=acos((BD^2+h^2-CD^2)/(2*BD*h))</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theta3=psi-beta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=psi+beta (for  theta&gt;180)</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theta4=180-lamda-beta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=180-lamda+beta (for theta&gt;180)</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Ax=Ox+AC*cos(theta 2)</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Ay=Oy+AC*sin(theta 2)</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Ex=Ax+CE*cos(alpha+theta 3)</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Ey=Ay+CE*sin(alpha+theta 3)</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sz="1200">
              <a:solidFill>
                <a:srgbClr val="FFFFFF"/>
              </a:solidFill>
              <a:latin typeface="Georgia"/>
              <a:ea typeface="Georgia"/>
              <a:cs typeface="Georgia"/>
              <a:sym typeface="Georgia"/>
            </a:endParaRPr>
          </a:p>
          <a:p>
            <a:pPr indent="0" lvl="0" marL="0" rtl="0" algn="l">
              <a:spcBef>
                <a:spcPts val="0"/>
              </a:spcBef>
              <a:spcAft>
                <a:spcPts val="0"/>
              </a:spcAft>
              <a:buNone/>
            </a:pPr>
            <a:r>
              <a:t/>
            </a:r>
            <a:endParaRPr sz="1200">
              <a:solidFill>
                <a:srgbClr val="FFFFFF"/>
              </a:solidFill>
              <a:latin typeface="Georgia"/>
              <a:ea typeface="Georgia"/>
              <a:cs typeface="Georgia"/>
              <a:sym typeface="Georgia"/>
            </a:endParaRPr>
          </a:p>
        </p:txBody>
      </p:sp>
      <p:pic>
        <p:nvPicPr>
          <p:cNvPr id="322" name="Google Shape;322;p19"/>
          <p:cNvPicPr preferRelativeResize="0"/>
          <p:nvPr/>
        </p:nvPicPr>
        <p:blipFill rotWithShape="1">
          <a:blip r:embed="rId3">
            <a:alphaModFix/>
          </a:blip>
          <a:srcRect b="0" l="71063" r="0" t="53525"/>
          <a:stretch/>
        </p:blipFill>
        <p:spPr>
          <a:xfrm>
            <a:off x="5575600" y="239800"/>
            <a:ext cx="3068025" cy="3118074"/>
          </a:xfrm>
          <a:prstGeom prst="rect">
            <a:avLst/>
          </a:prstGeom>
          <a:noFill/>
          <a:ln>
            <a:noFill/>
          </a:ln>
        </p:spPr>
      </p:pic>
      <p:pic>
        <p:nvPicPr>
          <p:cNvPr id="323" name="Google Shape;323;p19"/>
          <p:cNvPicPr preferRelativeResize="0"/>
          <p:nvPr/>
        </p:nvPicPr>
        <p:blipFill rotWithShape="1">
          <a:blip r:embed="rId4">
            <a:alphaModFix/>
          </a:blip>
          <a:srcRect b="22369" l="6874" r="9702" t="13441"/>
          <a:stretch/>
        </p:blipFill>
        <p:spPr>
          <a:xfrm>
            <a:off x="5575600" y="3417500"/>
            <a:ext cx="3068025" cy="151651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0"/>
          <p:cNvSpPr txBox="1"/>
          <p:nvPr>
            <p:ph type="title"/>
          </p:nvPr>
        </p:nvSpPr>
        <p:spPr>
          <a:xfrm>
            <a:off x="332400" y="250350"/>
            <a:ext cx="6057300" cy="84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zh-CN" sz="2800">
                <a:latin typeface="Georgia"/>
                <a:ea typeface="Georgia"/>
                <a:cs typeface="Georgia"/>
                <a:sym typeface="Georgia"/>
              </a:rPr>
              <a:t>Velocity</a:t>
            </a:r>
            <a:r>
              <a:rPr lang="zh-CN" sz="2800">
                <a:latin typeface="Georgia"/>
                <a:ea typeface="Georgia"/>
                <a:cs typeface="Georgia"/>
                <a:sym typeface="Georgia"/>
              </a:rPr>
              <a:t> Analysis</a:t>
            </a:r>
            <a:endParaRPr sz="2800">
              <a:latin typeface="Georgia"/>
              <a:ea typeface="Georgia"/>
              <a:cs typeface="Georgia"/>
              <a:sym typeface="Georgia"/>
            </a:endParaRPr>
          </a:p>
        </p:txBody>
      </p:sp>
      <p:sp>
        <p:nvSpPr>
          <p:cNvPr id="329" name="Google Shape;329;p20"/>
          <p:cNvSpPr txBox="1"/>
          <p:nvPr/>
        </p:nvSpPr>
        <p:spPr>
          <a:xfrm>
            <a:off x="332400" y="980025"/>
            <a:ext cx="4239600" cy="394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zh-CN">
                <a:solidFill>
                  <a:srgbClr val="FFFFFF"/>
                </a:solidFill>
                <a:latin typeface="Georgia"/>
                <a:ea typeface="Georgia"/>
                <a:cs typeface="Georgia"/>
                <a:sym typeface="Georgia"/>
              </a:rPr>
              <a:t>From position analysis, theta 3</a:t>
            </a:r>
            <a:r>
              <a:rPr lang="zh-CN">
                <a:solidFill>
                  <a:srgbClr val="FFFFFF"/>
                </a:solidFill>
                <a:latin typeface="Georgia"/>
                <a:ea typeface="Georgia"/>
                <a:cs typeface="Georgia"/>
                <a:sym typeface="Georgia"/>
              </a:rPr>
              <a:t>  is obtained. Velocity of point E could be calculated as following.</a:t>
            </a:r>
            <a:endParaRPr>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Angular velocity of CD=w3</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=AC*w2/CD*sin(theta 4-theta 2)/sin(theta 3-theta 4)</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theta 5=alpha+theta 3;</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velocity of x component of E=</a:t>
            </a:r>
            <a:r>
              <a:rPr lang="zh-CN" sz="1200">
                <a:solidFill>
                  <a:srgbClr val="FFFFFF"/>
                </a:solidFill>
                <a:latin typeface="Georgia"/>
                <a:ea typeface="Georgia"/>
                <a:cs typeface="Georgia"/>
                <a:sym typeface="Georgia"/>
              </a:rPr>
              <a:t>V_Ex</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-AC*sin(theta 2)*w2-CE*sin(theta 5)*w2;</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velocity of y component of E=V_Ey</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rPr lang="zh-CN" sz="1200">
                <a:solidFill>
                  <a:srgbClr val="FFFFFF"/>
                </a:solidFill>
                <a:latin typeface="Georgia"/>
                <a:ea typeface="Georgia"/>
                <a:cs typeface="Georgia"/>
                <a:sym typeface="Georgia"/>
              </a:rPr>
              <a:t>= AC*cos(theta 2)*w2+CE*cos(theta 5)*w2;</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sz="12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sz="1200">
              <a:solidFill>
                <a:srgbClr val="FFFFFF"/>
              </a:solidFill>
              <a:latin typeface="Georgia"/>
              <a:ea typeface="Georgia"/>
              <a:cs typeface="Georgia"/>
              <a:sym typeface="Georgia"/>
            </a:endParaRPr>
          </a:p>
          <a:p>
            <a:pPr indent="0" lvl="0" marL="0" rtl="0" algn="l">
              <a:spcBef>
                <a:spcPts val="0"/>
              </a:spcBef>
              <a:spcAft>
                <a:spcPts val="0"/>
              </a:spcAft>
              <a:buNone/>
            </a:pPr>
            <a:r>
              <a:t/>
            </a:r>
            <a:endParaRPr sz="1200">
              <a:solidFill>
                <a:srgbClr val="FFFFFF"/>
              </a:solidFill>
              <a:latin typeface="Georgia"/>
              <a:ea typeface="Georgia"/>
              <a:cs typeface="Georgia"/>
              <a:sym typeface="Georgia"/>
            </a:endParaRPr>
          </a:p>
        </p:txBody>
      </p:sp>
      <p:pic>
        <p:nvPicPr>
          <p:cNvPr id="330" name="Google Shape;330;p20"/>
          <p:cNvPicPr preferRelativeResize="0"/>
          <p:nvPr/>
        </p:nvPicPr>
        <p:blipFill>
          <a:blip r:embed="rId3">
            <a:alphaModFix/>
          </a:blip>
          <a:stretch>
            <a:fillRect/>
          </a:stretch>
        </p:blipFill>
        <p:spPr>
          <a:xfrm>
            <a:off x="5390625" y="319650"/>
            <a:ext cx="2847325" cy="2190236"/>
          </a:xfrm>
          <a:prstGeom prst="rect">
            <a:avLst/>
          </a:prstGeom>
          <a:noFill/>
          <a:ln>
            <a:noFill/>
          </a:ln>
        </p:spPr>
      </p:pic>
      <p:pic>
        <p:nvPicPr>
          <p:cNvPr id="331" name="Google Shape;331;p20"/>
          <p:cNvPicPr preferRelativeResize="0"/>
          <p:nvPr/>
        </p:nvPicPr>
        <p:blipFill>
          <a:blip r:embed="rId4">
            <a:alphaModFix/>
          </a:blip>
          <a:stretch>
            <a:fillRect/>
          </a:stretch>
        </p:blipFill>
        <p:spPr>
          <a:xfrm>
            <a:off x="5390625" y="2667850"/>
            <a:ext cx="2847325" cy="2252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1"/>
          <p:cNvSpPr txBox="1"/>
          <p:nvPr>
            <p:ph type="title"/>
          </p:nvPr>
        </p:nvSpPr>
        <p:spPr>
          <a:xfrm>
            <a:off x="332400" y="250350"/>
            <a:ext cx="4707300" cy="84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zh-CN" sz="2800">
                <a:latin typeface="Georgia"/>
                <a:ea typeface="Georgia"/>
                <a:cs typeface="Georgia"/>
                <a:sym typeface="Georgia"/>
              </a:rPr>
              <a:t>Results and Discussion</a:t>
            </a:r>
            <a:endParaRPr sz="2800">
              <a:latin typeface="Georgia"/>
              <a:ea typeface="Georgia"/>
              <a:cs typeface="Georgia"/>
              <a:sym typeface="Georgia"/>
            </a:endParaRPr>
          </a:p>
        </p:txBody>
      </p:sp>
      <p:pic>
        <p:nvPicPr>
          <p:cNvPr id="337" name="Google Shape;337;p21"/>
          <p:cNvPicPr preferRelativeResize="0"/>
          <p:nvPr/>
        </p:nvPicPr>
        <p:blipFill rotWithShape="1">
          <a:blip r:embed="rId3">
            <a:alphaModFix/>
          </a:blip>
          <a:srcRect b="0" l="80236" r="0" t="38267"/>
          <a:stretch/>
        </p:blipFill>
        <p:spPr>
          <a:xfrm>
            <a:off x="2520100" y="1096950"/>
            <a:ext cx="1090688" cy="2314300"/>
          </a:xfrm>
          <a:prstGeom prst="rect">
            <a:avLst/>
          </a:prstGeom>
          <a:noFill/>
          <a:ln>
            <a:noFill/>
          </a:ln>
        </p:spPr>
      </p:pic>
      <p:sp>
        <p:nvSpPr>
          <p:cNvPr id="338" name="Google Shape;338;p21"/>
          <p:cNvSpPr txBox="1"/>
          <p:nvPr/>
        </p:nvSpPr>
        <p:spPr>
          <a:xfrm>
            <a:off x="332400" y="977675"/>
            <a:ext cx="2052900" cy="98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sz="1800">
                <a:solidFill>
                  <a:srgbClr val="FFFFFF"/>
                </a:solidFill>
                <a:latin typeface="Georgia"/>
                <a:ea typeface="Georgia"/>
                <a:cs typeface="Georgia"/>
                <a:sym typeface="Georgia"/>
              </a:rPr>
              <a:t>Original design</a:t>
            </a:r>
            <a:endParaRPr b="1" sz="1800">
              <a:solidFill>
                <a:srgbClr val="FFFFFF"/>
              </a:solidFill>
              <a:latin typeface="Georgia"/>
              <a:ea typeface="Georgia"/>
              <a:cs typeface="Georgia"/>
              <a:sym typeface="Georgia"/>
            </a:endParaRPr>
          </a:p>
          <a:p>
            <a:pPr indent="0" lvl="0" marL="0" rtl="0" algn="l">
              <a:spcBef>
                <a:spcPts val="0"/>
              </a:spcBef>
              <a:spcAft>
                <a:spcPts val="0"/>
              </a:spcAft>
              <a:buNone/>
            </a:pPr>
            <a:br>
              <a:rPr lang="zh-CN" sz="1600">
                <a:solidFill>
                  <a:srgbClr val="FFFFFF"/>
                </a:solidFill>
                <a:latin typeface="Georgia"/>
                <a:ea typeface="Georgia"/>
                <a:cs typeface="Georgia"/>
                <a:sym typeface="Georgia"/>
              </a:rPr>
            </a:br>
            <a:r>
              <a:rPr lang="zh-CN" sz="1600">
                <a:solidFill>
                  <a:srgbClr val="FFFFFF"/>
                </a:solidFill>
                <a:latin typeface="Georgia"/>
                <a:ea typeface="Georgia"/>
                <a:cs typeface="Georgia"/>
                <a:sym typeface="Georgia"/>
              </a:rPr>
              <a:t>5-bar linkage</a:t>
            </a:r>
            <a:endParaRPr sz="1600">
              <a:solidFill>
                <a:srgbClr val="FFFFFF"/>
              </a:solidFill>
              <a:latin typeface="Georgia"/>
              <a:ea typeface="Georgia"/>
              <a:cs typeface="Georgia"/>
              <a:sym typeface="Georgia"/>
            </a:endParaRPr>
          </a:p>
          <a:p>
            <a:pPr indent="0" lvl="0" marL="0" rtl="0" algn="l">
              <a:spcBef>
                <a:spcPts val="0"/>
              </a:spcBef>
              <a:spcAft>
                <a:spcPts val="0"/>
              </a:spcAft>
              <a:buNone/>
            </a:pPr>
            <a:r>
              <a:t/>
            </a:r>
            <a:endParaRPr sz="1600">
              <a:solidFill>
                <a:srgbClr val="FFFFFF"/>
              </a:solidFill>
              <a:latin typeface="Georgia"/>
              <a:ea typeface="Georgia"/>
              <a:cs typeface="Georgia"/>
              <a:sym typeface="Georgia"/>
            </a:endParaRPr>
          </a:p>
          <a:p>
            <a:pPr indent="0" lvl="0" marL="0" rtl="0" algn="l">
              <a:spcBef>
                <a:spcPts val="0"/>
              </a:spcBef>
              <a:spcAft>
                <a:spcPts val="0"/>
              </a:spcAft>
              <a:buNone/>
            </a:pPr>
            <a:r>
              <a:t/>
            </a:r>
            <a:endParaRPr sz="1600">
              <a:solidFill>
                <a:srgbClr val="FFFFFF"/>
              </a:solidFill>
              <a:latin typeface="Georgia"/>
              <a:ea typeface="Georgia"/>
              <a:cs typeface="Georgia"/>
              <a:sym typeface="Georgia"/>
            </a:endParaRPr>
          </a:p>
        </p:txBody>
      </p:sp>
      <p:pic>
        <p:nvPicPr>
          <p:cNvPr id="339" name="Google Shape;339;p21"/>
          <p:cNvPicPr preferRelativeResize="0"/>
          <p:nvPr/>
        </p:nvPicPr>
        <p:blipFill rotWithShape="1">
          <a:blip r:embed="rId4">
            <a:alphaModFix/>
          </a:blip>
          <a:srcRect b="0" l="71063" r="0" t="43550"/>
          <a:stretch/>
        </p:blipFill>
        <p:spPr>
          <a:xfrm>
            <a:off x="5474925" y="1096950"/>
            <a:ext cx="1874749" cy="2314301"/>
          </a:xfrm>
          <a:prstGeom prst="rect">
            <a:avLst/>
          </a:prstGeom>
          <a:noFill/>
          <a:ln>
            <a:noFill/>
          </a:ln>
        </p:spPr>
      </p:pic>
      <p:sp>
        <p:nvSpPr>
          <p:cNvPr id="340" name="Google Shape;340;p21"/>
          <p:cNvSpPr txBox="1"/>
          <p:nvPr/>
        </p:nvSpPr>
        <p:spPr>
          <a:xfrm>
            <a:off x="3784500" y="977675"/>
            <a:ext cx="2052900" cy="98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sz="1800">
                <a:solidFill>
                  <a:srgbClr val="FFFFFF"/>
                </a:solidFill>
                <a:latin typeface="Georgia"/>
                <a:ea typeface="Georgia"/>
                <a:cs typeface="Georgia"/>
                <a:sym typeface="Georgia"/>
              </a:rPr>
              <a:t>Final</a:t>
            </a:r>
            <a:r>
              <a:rPr b="1" lang="zh-CN" sz="1800">
                <a:solidFill>
                  <a:srgbClr val="FFFFFF"/>
                </a:solidFill>
                <a:latin typeface="Georgia"/>
                <a:ea typeface="Georgia"/>
                <a:cs typeface="Georgia"/>
                <a:sym typeface="Georgia"/>
              </a:rPr>
              <a:t> design</a:t>
            </a:r>
            <a:endParaRPr b="1" sz="1800">
              <a:solidFill>
                <a:srgbClr val="FFFFFF"/>
              </a:solidFill>
              <a:latin typeface="Georgia"/>
              <a:ea typeface="Georgia"/>
              <a:cs typeface="Georgia"/>
              <a:sym typeface="Georgia"/>
            </a:endParaRPr>
          </a:p>
          <a:p>
            <a:pPr indent="0" lvl="0" marL="0" rtl="0" algn="l">
              <a:spcBef>
                <a:spcPts val="0"/>
              </a:spcBef>
              <a:spcAft>
                <a:spcPts val="0"/>
              </a:spcAft>
              <a:buNone/>
            </a:pPr>
            <a:br>
              <a:rPr lang="zh-CN" sz="1600">
                <a:solidFill>
                  <a:srgbClr val="FFFFFF"/>
                </a:solidFill>
                <a:latin typeface="Georgia"/>
                <a:ea typeface="Georgia"/>
                <a:cs typeface="Georgia"/>
                <a:sym typeface="Georgia"/>
              </a:rPr>
            </a:br>
            <a:r>
              <a:rPr lang="zh-CN" sz="1600">
                <a:solidFill>
                  <a:srgbClr val="FFFFFF"/>
                </a:solidFill>
                <a:latin typeface="Georgia"/>
                <a:ea typeface="Georgia"/>
                <a:cs typeface="Georgia"/>
                <a:sym typeface="Georgia"/>
              </a:rPr>
              <a:t>4-bar linkage</a:t>
            </a:r>
            <a:endParaRPr sz="1600">
              <a:solidFill>
                <a:srgbClr val="FFFFFF"/>
              </a:solidFill>
              <a:latin typeface="Georgia"/>
              <a:ea typeface="Georgia"/>
              <a:cs typeface="Georgia"/>
              <a:sym typeface="Georgia"/>
            </a:endParaRPr>
          </a:p>
          <a:p>
            <a:pPr indent="0" lvl="0" marL="0" rtl="0" algn="l">
              <a:spcBef>
                <a:spcPts val="0"/>
              </a:spcBef>
              <a:spcAft>
                <a:spcPts val="0"/>
              </a:spcAft>
              <a:buNone/>
            </a:pPr>
            <a:r>
              <a:t/>
            </a:r>
            <a:endParaRPr sz="1600">
              <a:solidFill>
                <a:srgbClr val="FFFFFF"/>
              </a:solidFill>
              <a:latin typeface="Georgia"/>
              <a:ea typeface="Georgia"/>
              <a:cs typeface="Georgia"/>
              <a:sym typeface="Georgia"/>
            </a:endParaRPr>
          </a:p>
          <a:p>
            <a:pPr indent="0" lvl="0" marL="0" rtl="0" algn="l">
              <a:spcBef>
                <a:spcPts val="0"/>
              </a:spcBef>
              <a:spcAft>
                <a:spcPts val="0"/>
              </a:spcAft>
              <a:buNone/>
            </a:pPr>
            <a:r>
              <a:t/>
            </a:r>
            <a:endParaRPr sz="1600">
              <a:solidFill>
                <a:srgbClr val="FFFFFF"/>
              </a:solidFill>
              <a:latin typeface="Georgia"/>
              <a:ea typeface="Georgia"/>
              <a:cs typeface="Georgia"/>
              <a:sym typeface="Georgia"/>
            </a:endParaRPr>
          </a:p>
        </p:txBody>
      </p:sp>
      <p:graphicFrame>
        <p:nvGraphicFramePr>
          <p:cNvPr id="341" name="Google Shape;341;p21"/>
          <p:cNvGraphicFramePr/>
          <p:nvPr/>
        </p:nvGraphicFramePr>
        <p:xfrm>
          <a:off x="332400" y="3660650"/>
          <a:ext cx="3000000" cy="3000000"/>
        </p:xfrm>
        <a:graphic>
          <a:graphicData uri="http://schemas.openxmlformats.org/drawingml/2006/table">
            <a:tbl>
              <a:tblPr>
                <a:noFill/>
                <a:tableStyleId>{EFC350EA-6917-4EA9-B182-9A4FAB473690}</a:tableStyleId>
              </a:tblPr>
              <a:tblGrid>
                <a:gridCol w="1447800"/>
                <a:gridCol w="1447800"/>
                <a:gridCol w="1447800"/>
              </a:tblGrid>
              <a:tr h="398550">
                <a:tc>
                  <a:txBody>
                    <a:bodyPr/>
                    <a:lstStyle/>
                    <a:p>
                      <a:pPr indent="0" lvl="0" marL="0" rtl="0" algn="l">
                        <a:spcBef>
                          <a:spcPts val="0"/>
                        </a:spcBef>
                        <a:spcAft>
                          <a:spcPts val="0"/>
                        </a:spcAft>
                        <a:buNone/>
                      </a:pPr>
                      <a:r>
                        <a:t/>
                      </a:r>
                      <a:endParaRPr sz="1600">
                        <a:solidFill>
                          <a:srgbClr val="FFFFFF"/>
                        </a:solidFill>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zh-CN" sz="1600">
                          <a:solidFill>
                            <a:srgbClr val="FFFFFF"/>
                          </a:solidFill>
                          <a:latin typeface="Georgia"/>
                          <a:ea typeface="Georgia"/>
                          <a:cs typeface="Georgia"/>
                          <a:sym typeface="Georgia"/>
                        </a:rPr>
                        <a:t>delta x</a:t>
                      </a:r>
                      <a:endParaRPr sz="1600">
                        <a:solidFill>
                          <a:srgbClr val="FFFFFF"/>
                        </a:solidFill>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zh-CN" sz="1600">
                          <a:solidFill>
                            <a:srgbClr val="FFFFFF"/>
                          </a:solidFill>
                          <a:latin typeface="Georgia"/>
                          <a:ea typeface="Georgia"/>
                          <a:cs typeface="Georgia"/>
                          <a:sym typeface="Georgia"/>
                        </a:rPr>
                        <a:t>delta y</a:t>
                      </a:r>
                      <a:endParaRPr sz="1600">
                        <a:solidFill>
                          <a:srgbClr val="FFFFFF"/>
                        </a:solidFill>
                        <a:latin typeface="Georgia"/>
                        <a:ea typeface="Georgia"/>
                        <a:cs typeface="Georgia"/>
                        <a:sym typeface="Georgia"/>
                      </a:endParaRPr>
                    </a:p>
                  </a:txBody>
                  <a:tcPr marT="91425" marB="91425" marR="91425" marL="91425"/>
                </a:tc>
              </a:tr>
              <a:tr h="398550">
                <a:tc>
                  <a:txBody>
                    <a:bodyPr/>
                    <a:lstStyle/>
                    <a:p>
                      <a:pPr indent="0" lvl="0" marL="0" rtl="0" algn="l">
                        <a:spcBef>
                          <a:spcPts val="0"/>
                        </a:spcBef>
                        <a:spcAft>
                          <a:spcPts val="0"/>
                        </a:spcAft>
                        <a:buNone/>
                      </a:pPr>
                      <a:r>
                        <a:rPr lang="zh-CN" sz="1600">
                          <a:solidFill>
                            <a:srgbClr val="FFFFFF"/>
                          </a:solidFill>
                          <a:latin typeface="Georgia"/>
                          <a:ea typeface="Georgia"/>
                          <a:cs typeface="Georgia"/>
                          <a:sym typeface="Georgia"/>
                        </a:rPr>
                        <a:t>5 bar</a:t>
                      </a:r>
                      <a:endParaRPr sz="1600">
                        <a:solidFill>
                          <a:srgbClr val="FFFFFF"/>
                        </a:solidFill>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zh-CN" sz="1600">
                          <a:solidFill>
                            <a:srgbClr val="FFFFFF"/>
                          </a:solidFill>
                          <a:latin typeface="Georgia"/>
                          <a:ea typeface="Georgia"/>
                          <a:cs typeface="Georgia"/>
                          <a:sym typeface="Georgia"/>
                        </a:rPr>
                        <a:t>49.6 cm</a:t>
                      </a:r>
                      <a:endParaRPr sz="1600">
                        <a:solidFill>
                          <a:srgbClr val="FFFFFF"/>
                        </a:solidFill>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zh-CN" sz="1600">
                          <a:solidFill>
                            <a:srgbClr val="FFFFFF"/>
                          </a:solidFill>
                          <a:latin typeface="Georgia"/>
                          <a:ea typeface="Georgia"/>
                          <a:cs typeface="Georgia"/>
                          <a:sym typeface="Georgia"/>
                        </a:rPr>
                        <a:t>25.68 cm</a:t>
                      </a:r>
                      <a:endParaRPr sz="1600">
                        <a:solidFill>
                          <a:srgbClr val="FFFFFF"/>
                        </a:solidFill>
                        <a:latin typeface="Georgia"/>
                        <a:ea typeface="Georgia"/>
                        <a:cs typeface="Georgia"/>
                        <a:sym typeface="Georgia"/>
                      </a:endParaRPr>
                    </a:p>
                  </a:txBody>
                  <a:tcPr marT="91425" marB="91425" marR="91425" marL="91425"/>
                </a:tc>
              </a:tr>
              <a:tr h="398550">
                <a:tc>
                  <a:txBody>
                    <a:bodyPr/>
                    <a:lstStyle/>
                    <a:p>
                      <a:pPr indent="0" lvl="0" marL="0" rtl="0" algn="l">
                        <a:spcBef>
                          <a:spcPts val="0"/>
                        </a:spcBef>
                        <a:spcAft>
                          <a:spcPts val="0"/>
                        </a:spcAft>
                        <a:buNone/>
                      </a:pPr>
                      <a:r>
                        <a:rPr lang="zh-CN" sz="1600">
                          <a:solidFill>
                            <a:srgbClr val="FFFFFF"/>
                          </a:solidFill>
                          <a:latin typeface="Georgia"/>
                          <a:ea typeface="Georgia"/>
                          <a:cs typeface="Georgia"/>
                          <a:sym typeface="Georgia"/>
                        </a:rPr>
                        <a:t>4 bar</a:t>
                      </a:r>
                      <a:endParaRPr sz="1600">
                        <a:solidFill>
                          <a:srgbClr val="FFFFFF"/>
                        </a:solidFill>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zh-CN" sz="1600">
                          <a:solidFill>
                            <a:srgbClr val="FFFFFF"/>
                          </a:solidFill>
                          <a:latin typeface="Georgia"/>
                          <a:ea typeface="Georgia"/>
                          <a:cs typeface="Georgia"/>
                          <a:sym typeface="Georgia"/>
                        </a:rPr>
                        <a:t>49.2 cm</a:t>
                      </a:r>
                      <a:endParaRPr sz="1600">
                        <a:solidFill>
                          <a:srgbClr val="FFFFFF"/>
                        </a:solidFill>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zh-CN" sz="1600">
                          <a:solidFill>
                            <a:srgbClr val="FFFFFF"/>
                          </a:solidFill>
                          <a:latin typeface="Georgia"/>
                          <a:ea typeface="Georgia"/>
                          <a:cs typeface="Georgia"/>
                          <a:sym typeface="Georgia"/>
                        </a:rPr>
                        <a:t>38.16 cm</a:t>
                      </a:r>
                      <a:endParaRPr sz="1600">
                        <a:solidFill>
                          <a:srgbClr val="FFFFFF"/>
                        </a:solidFill>
                        <a:latin typeface="Georgia"/>
                        <a:ea typeface="Georgia"/>
                        <a:cs typeface="Georgia"/>
                        <a:sym typeface="Georgia"/>
                      </a:endParaRPr>
                    </a:p>
                  </a:txBody>
                  <a:tcPr marT="91425" marB="91425" marR="91425" marL="91425"/>
                </a:tc>
              </a:tr>
            </a:tbl>
          </a:graphicData>
        </a:graphic>
      </p:graphicFrame>
      <p:sp>
        <p:nvSpPr>
          <p:cNvPr id="342" name="Google Shape;342;p21"/>
          <p:cNvSpPr txBox="1"/>
          <p:nvPr/>
        </p:nvSpPr>
        <p:spPr>
          <a:xfrm>
            <a:off x="4911100" y="3648650"/>
            <a:ext cx="3905400" cy="13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600">
                <a:solidFill>
                  <a:srgbClr val="FFFFFF"/>
                </a:solidFill>
                <a:latin typeface="Georgia"/>
                <a:ea typeface="Georgia"/>
                <a:cs typeface="Georgia"/>
                <a:sym typeface="Georgia"/>
              </a:rPr>
              <a:t>Scale magnifying -&gt; cm to m </a:t>
            </a:r>
            <a:endParaRPr sz="1600">
              <a:solidFill>
                <a:srgbClr val="FFFFFF"/>
              </a:solidFill>
              <a:latin typeface="Georgia"/>
              <a:ea typeface="Georgia"/>
              <a:cs typeface="Georgia"/>
              <a:sym typeface="Georgia"/>
            </a:endParaRPr>
          </a:p>
          <a:p>
            <a:pPr indent="0" lvl="0" marL="0" rtl="0" algn="l">
              <a:spcBef>
                <a:spcPts val="0"/>
              </a:spcBef>
              <a:spcAft>
                <a:spcPts val="0"/>
              </a:spcAft>
              <a:buNone/>
            </a:pPr>
            <a:r>
              <a:t/>
            </a:r>
            <a:endParaRPr sz="1600">
              <a:solidFill>
                <a:srgbClr val="FFFFFF"/>
              </a:solidFill>
              <a:latin typeface="Georgia"/>
              <a:ea typeface="Georgia"/>
              <a:cs typeface="Georgia"/>
              <a:sym typeface="Georgia"/>
            </a:endParaRPr>
          </a:p>
          <a:p>
            <a:pPr indent="0" lvl="0" marL="0" rtl="0" algn="l">
              <a:spcBef>
                <a:spcPts val="0"/>
              </a:spcBef>
              <a:spcAft>
                <a:spcPts val="0"/>
              </a:spcAft>
              <a:buNone/>
            </a:pPr>
            <a:r>
              <a:rPr lang="zh-CN" sz="1600">
                <a:solidFill>
                  <a:srgbClr val="FFFFFF"/>
                </a:solidFill>
                <a:latin typeface="Georgia"/>
                <a:ea typeface="Georgia"/>
                <a:cs typeface="Georgia"/>
                <a:sym typeface="Georgia"/>
              </a:rPr>
              <a:t>Keep x displacement in small difference, more y displacements could be achieved</a:t>
            </a:r>
            <a:endParaRPr sz="1600">
              <a:solidFill>
                <a:srgbClr val="FFFFFF"/>
              </a:solidFill>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46" name="Shape 346"/>
        <p:cNvGrpSpPr/>
        <p:nvPr/>
      </p:nvGrpSpPr>
      <p:grpSpPr>
        <a:xfrm>
          <a:off x="0" y="0"/>
          <a:ext cx="0" cy="0"/>
          <a:chOff x="0" y="0"/>
          <a:chExt cx="0" cy="0"/>
        </a:xfrm>
      </p:grpSpPr>
      <p:sp>
        <p:nvSpPr>
          <p:cNvPr id="347" name="Google Shape;347;p22"/>
          <p:cNvSpPr txBox="1"/>
          <p:nvPr>
            <p:ph type="title"/>
          </p:nvPr>
        </p:nvSpPr>
        <p:spPr>
          <a:xfrm>
            <a:off x="332400" y="250350"/>
            <a:ext cx="4707300" cy="84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zh-CN" sz="2800">
                <a:latin typeface="Georgia"/>
                <a:ea typeface="Georgia"/>
                <a:cs typeface="Georgia"/>
                <a:sym typeface="Georgia"/>
              </a:rPr>
              <a:t>Results and Discussion</a:t>
            </a:r>
            <a:endParaRPr sz="2800">
              <a:latin typeface="Georgia"/>
              <a:ea typeface="Georgia"/>
              <a:cs typeface="Georgia"/>
              <a:sym typeface="Georgia"/>
            </a:endParaRPr>
          </a:p>
        </p:txBody>
      </p:sp>
      <p:sp>
        <p:nvSpPr>
          <p:cNvPr id="348" name="Google Shape;348;p22"/>
          <p:cNvSpPr txBox="1"/>
          <p:nvPr/>
        </p:nvSpPr>
        <p:spPr>
          <a:xfrm>
            <a:off x="332400" y="842150"/>
            <a:ext cx="4707300" cy="124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600">
                <a:solidFill>
                  <a:srgbClr val="FFFFFF"/>
                </a:solidFill>
                <a:latin typeface="Georgia"/>
                <a:ea typeface="Georgia"/>
                <a:cs typeface="Georgia"/>
                <a:sym typeface="Georgia"/>
              </a:rPr>
              <a:t>Compare with conventional wheel robot, </a:t>
            </a:r>
            <a:endParaRPr sz="1600">
              <a:solidFill>
                <a:srgbClr val="FFFFFF"/>
              </a:solidFill>
              <a:latin typeface="Georgia"/>
              <a:ea typeface="Georgia"/>
              <a:cs typeface="Georgia"/>
              <a:sym typeface="Georgia"/>
            </a:endParaRPr>
          </a:p>
          <a:p>
            <a:pPr indent="0" lvl="0" marL="0" rtl="0" algn="l">
              <a:spcBef>
                <a:spcPts val="0"/>
              </a:spcBef>
              <a:spcAft>
                <a:spcPts val="0"/>
              </a:spcAft>
              <a:buNone/>
            </a:pPr>
            <a:r>
              <a:rPr lang="zh-CN" sz="1600">
                <a:solidFill>
                  <a:schemeClr val="lt1"/>
                </a:solidFill>
                <a:latin typeface="Georgia"/>
                <a:ea typeface="Georgia"/>
                <a:cs typeface="Georgia"/>
                <a:sym typeface="Georgia"/>
              </a:rPr>
              <a:t>also f</a:t>
            </a:r>
            <a:r>
              <a:rPr lang="zh-CN" sz="1600">
                <a:solidFill>
                  <a:schemeClr val="lt1"/>
                </a:solidFill>
                <a:latin typeface="Georgia"/>
                <a:ea typeface="Georgia"/>
                <a:cs typeface="Georgia"/>
                <a:sym typeface="Georgia"/>
              </a:rPr>
              <a:t>rom the analyzed results in previous slides: the calculations on one specific robot foot,</a:t>
            </a:r>
            <a:r>
              <a:rPr lang="zh-CN" sz="1600">
                <a:solidFill>
                  <a:srgbClr val="FFFFFF"/>
                </a:solidFill>
                <a:latin typeface="Georgia"/>
                <a:ea typeface="Georgia"/>
                <a:cs typeface="Georgia"/>
                <a:sym typeface="Georgia"/>
              </a:rPr>
              <a:t> </a:t>
            </a:r>
            <a:endParaRPr sz="1600">
              <a:solidFill>
                <a:srgbClr val="FFFFFF"/>
              </a:solidFill>
              <a:latin typeface="Georgia"/>
              <a:ea typeface="Georgia"/>
              <a:cs typeface="Georgia"/>
              <a:sym typeface="Georgia"/>
            </a:endParaRPr>
          </a:p>
          <a:p>
            <a:pPr indent="0" lvl="0" marL="0" rtl="0" algn="l">
              <a:spcBef>
                <a:spcPts val="0"/>
              </a:spcBef>
              <a:spcAft>
                <a:spcPts val="0"/>
              </a:spcAft>
              <a:buNone/>
            </a:pPr>
            <a:r>
              <a:rPr b="1" lang="zh-CN" sz="2200">
                <a:solidFill>
                  <a:schemeClr val="lt1"/>
                </a:solidFill>
                <a:latin typeface="Georgia"/>
                <a:ea typeface="Georgia"/>
                <a:cs typeface="Georgia"/>
                <a:sym typeface="Georgia"/>
              </a:rPr>
              <a:t>3D -&gt; 2D </a:t>
            </a:r>
            <a:endParaRPr b="1" sz="2200">
              <a:solidFill>
                <a:srgbClr val="FFFFFF"/>
              </a:solidFill>
              <a:latin typeface="Georgia"/>
              <a:ea typeface="Georgia"/>
              <a:cs typeface="Georgia"/>
              <a:sym typeface="Georgia"/>
            </a:endParaRPr>
          </a:p>
        </p:txBody>
      </p:sp>
      <p:pic>
        <p:nvPicPr>
          <p:cNvPr id="349" name="Google Shape;349;p22"/>
          <p:cNvPicPr preferRelativeResize="0"/>
          <p:nvPr/>
        </p:nvPicPr>
        <p:blipFill>
          <a:blip r:embed="rId3">
            <a:alphaModFix/>
          </a:blip>
          <a:stretch>
            <a:fillRect/>
          </a:stretch>
        </p:blipFill>
        <p:spPr>
          <a:xfrm>
            <a:off x="5076100" y="623300"/>
            <a:ext cx="3892050" cy="2511000"/>
          </a:xfrm>
          <a:prstGeom prst="rect">
            <a:avLst/>
          </a:prstGeom>
          <a:noFill/>
          <a:ln>
            <a:noFill/>
          </a:ln>
        </p:spPr>
      </p:pic>
      <p:pic>
        <p:nvPicPr>
          <p:cNvPr id="350" name="Google Shape;350;p22"/>
          <p:cNvPicPr preferRelativeResize="0"/>
          <p:nvPr/>
        </p:nvPicPr>
        <p:blipFill>
          <a:blip r:embed="rId4">
            <a:alphaModFix/>
          </a:blip>
          <a:stretch>
            <a:fillRect/>
          </a:stretch>
        </p:blipFill>
        <p:spPr>
          <a:xfrm>
            <a:off x="5076100" y="3063945"/>
            <a:ext cx="3892050" cy="1648880"/>
          </a:xfrm>
          <a:prstGeom prst="rect">
            <a:avLst/>
          </a:prstGeom>
          <a:noFill/>
          <a:ln>
            <a:noFill/>
          </a:ln>
        </p:spPr>
      </p:pic>
      <p:sp>
        <p:nvSpPr>
          <p:cNvPr id="351" name="Google Shape;351;p22"/>
          <p:cNvSpPr txBox="1"/>
          <p:nvPr/>
        </p:nvSpPr>
        <p:spPr>
          <a:xfrm>
            <a:off x="332400" y="2083025"/>
            <a:ext cx="4321500" cy="262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600">
                <a:solidFill>
                  <a:srgbClr val="FFFFFF"/>
                </a:solidFill>
                <a:latin typeface="Georgia"/>
                <a:ea typeface="Georgia"/>
                <a:cs typeface="Georgia"/>
                <a:sym typeface="Georgia"/>
              </a:rPr>
              <a:t>Advantages of our design:</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Suitable for </a:t>
            </a:r>
            <a:r>
              <a:rPr lang="zh-CN" sz="1600">
                <a:solidFill>
                  <a:srgbClr val="FFFFFF"/>
                </a:solidFill>
                <a:latin typeface="Georgia"/>
                <a:ea typeface="Georgia"/>
                <a:cs typeface="Georgia"/>
                <a:sym typeface="Georgia"/>
              </a:rPr>
              <a:t>ascending</a:t>
            </a:r>
            <a:r>
              <a:rPr lang="zh-CN" sz="1600">
                <a:solidFill>
                  <a:srgbClr val="FFFFFF"/>
                </a:solidFill>
                <a:latin typeface="Georgia"/>
                <a:ea typeface="Georgia"/>
                <a:cs typeface="Georgia"/>
                <a:sym typeface="Georgia"/>
              </a:rPr>
              <a:t> steps</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Vertical leap</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Independent four robot feet</a:t>
            </a:r>
            <a:br>
              <a:rPr lang="zh-CN" sz="1600">
                <a:solidFill>
                  <a:srgbClr val="FFFFFF"/>
                </a:solidFill>
                <a:latin typeface="Georgia"/>
                <a:ea typeface="Georgia"/>
                <a:cs typeface="Georgia"/>
                <a:sym typeface="Georgia"/>
              </a:rPr>
            </a:br>
            <a:r>
              <a:rPr lang="zh-CN" sz="1200">
                <a:solidFill>
                  <a:srgbClr val="FFFFFF"/>
                </a:solidFill>
                <a:latin typeface="Georgia"/>
                <a:ea typeface="Georgia"/>
                <a:cs typeface="Georgia"/>
                <a:sym typeface="Georgia"/>
              </a:rPr>
              <a:t>(change directions, speeds...)</a:t>
            </a:r>
            <a:endParaRPr sz="12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Carry heavy stuffs</a:t>
            </a:r>
            <a:br>
              <a:rPr lang="zh-CN" sz="1600">
                <a:solidFill>
                  <a:srgbClr val="FFFFFF"/>
                </a:solidFill>
                <a:latin typeface="Georgia"/>
                <a:ea typeface="Georgia"/>
                <a:cs typeface="Georgia"/>
                <a:sym typeface="Georgia"/>
              </a:rPr>
            </a:br>
            <a:r>
              <a:rPr lang="zh-CN" sz="1200">
                <a:solidFill>
                  <a:srgbClr val="FFFFFF"/>
                </a:solidFill>
                <a:latin typeface="Georgia"/>
                <a:ea typeface="Georgia"/>
                <a:cs typeface="Georgia"/>
                <a:sym typeface="Georgia"/>
              </a:rPr>
              <a:t>(boxes, shopping bags...)</a:t>
            </a:r>
            <a:endParaRPr sz="12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zh-CN" sz="1600">
                <a:solidFill>
                  <a:srgbClr val="FFFFFF"/>
                </a:solidFill>
                <a:latin typeface="Georgia"/>
                <a:ea typeface="Georgia"/>
                <a:cs typeface="Georgia"/>
                <a:sym typeface="Georgia"/>
              </a:rPr>
              <a:t>Various footset for different enviorment condition</a:t>
            </a:r>
            <a:br>
              <a:rPr lang="zh-CN" sz="1600">
                <a:solidFill>
                  <a:srgbClr val="FFFFFF"/>
                </a:solidFill>
                <a:latin typeface="Georgia"/>
                <a:ea typeface="Georgia"/>
                <a:cs typeface="Georgia"/>
                <a:sym typeface="Georgia"/>
              </a:rPr>
            </a:br>
            <a:r>
              <a:rPr lang="zh-CN" sz="1200">
                <a:solidFill>
                  <a:srgbClr val="FFFFFF"/>
                </a:solidFill>
                <a:latin typeface="Georgia"/>
                <a:ea typeface="Georgia"/>
                <a:cs typeface="Georgia"/>
                <a:sym typeface="Georgia"/>
              </a:rPr>
              <a:t>(rescue operation, swimming crossing waterpath...)</a:t>
            </a:r>
            <a:endParaRPr sz="1200">
              <a:solidFill>
                <a:srgbClr val="FFFFFF"/>
              </a:solidFill>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